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26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56"/>
  </p:notesMasterIdLst>
  <p:handoutMasterIdLst>
    <p:handoutMasterId r:id="rId57"/>
  </p:handoutMasterIdLst>
  <p:sldIdLst>
    <p:sldId id="814" r:id="rId2"/>
    <p:sldId id="896" r:id="rId3"/>
    <p:sldId id="939" r:id="rId4"/>
    <p:sldId id="941" r:id="rId5"/>
    <p:sldId id="938" r:id="rId6"/>
    <p:sldId id="974" r:id="rId7"/>
    <p:sldId id="975" r:id="rId8"/>
    <p:sldId id="817" r:id="rId9"/>
    <p:sldId id="821" r:id="rId10"/>
    <p:sldId id="942" r:id="rId11"/>
    <p:sldId id="839" r:id="rId12"/>
    <p:sldId id="1000" r:id="rId13"/>
    <p:sldId id="1001" r:id="rId14"/>
    <p:sldId id="1002" r:id="rId15"/>
    <p:sldId id="1003" r:id="rId16"/>
    <p:sldId id="1004" r:id="rId17"/>
    <p:sldId id="1005" r:id="rId18"/>
    <p:sldId id="1006" r:id="rId19"/>
    <p:sldId id="855" r:id="rId20"/>
    <p:sldId id="952" r:id="rId21"/>
    <p:sldId id="954" r:id="rId22"/>
    <p:sldId id="937" r:id="rId23"/>
    <p:sldId id="878" r:id="rId24"/>
    <p:sldId id="993" r:id="rId25"/>
    <p:sldId id="958" r:id="rId26"/>
    <p:sldId id="959" r:id="rId27"/>
    <p:sldId id="957" r:id="rId28"/>
    <p:sldId id="960" r:id="rId29"/>
    <p:sldId id="995" r:id="rId30"/>
    <p:sldId id="962" r:id="rId31"/>
    <p:sldId id="882" r:id="rId32"/>
    <p:sldId id="883" r:id="rId33"/>
    <p:sldId id="887" r:id="rId34"/>
    <p:sldId id="994" r:id="rId35"/>
    <p:sldId id="893" r:id="rId36"/>
    <p:sldId id="909" r:id="rId37"/>
    <p:sldId id="963" r:id="rId38"/>
    <p:sldId id="996" r:id="rId39"/>
    <p:sldId id="997" r:id="rId40"/>
    <p:sldId id="854" r:id="rId41"/>
    <p:sldId id="998" r:id="rId42"/>
    <p:sldId id="915" r:id="rId43"/>
    <p:sldId id="964" r:id="rId44"/>
    <p:sldId id="999" r:id="rId45"/>
    <p:sldId id="891" r:id="rId46"/>
    <p:sldId id="895" r:id="rId47"/>
    <p:sldId id="971" r:id="rId48"/>
    <p:sldId id="972" r:id="rId49"/>
    <p:sldId id="973" r:id="rId50"/>
    <p:sldId id="879" r:id="rId51"/>
    <p:sldId id="934" r:id="rId52"/>
    <p:sldId id="968" r:id="rId53"/>
    <p:sldId id="921" r:id="rId54"/>
    <p:sldId id="992" r:id="rId55"/>
  </p:sldIdLst>
  <p:sldSz cx="9144000" cy="6858000" type="screen4x3"/>
  <p:notesSz cx="7104063" cy="10234613"/>
  <p:custDataLst>
    <p:tags r:id="rId5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f Zawacki Rich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 autoAdjust="0"/>
    <p:restoredTop sz="92576"/>
  </p:normalViewPr>
  <p:slideViewPr>
    <p:cSldViewPr>
      <p:cViewPr varScale="1">
        <p:scale>
          <a:sx n="64" d="100"/>
          <a:sy n="64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CDAB95-91C9-7845-A7A7-0019CF166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9351F-BCBC-334D-AB96-817D3F3F9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DD565FCC-DBA5-432A-9784-070B6D093CB2}" type="datetimeFigureOut">
              <a:rPr lang="en-US"/>
              <a:pPr>
                <a:defRPr/>
              </a:pPr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5B59A-1744-D048-A6C7-FE8E4048E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57C7C-EBBD-684C-A268-60627F4F4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0BF1768B-48DC-49A5-BFDB-FB16FA58B2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69E49-C002-FA4B-A489-D30EC31609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3ABEC-5B27-B240-9291-F511FBE7A5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B46E2934-EB9B-4EDD-BE30-5DC1229882A4}" type="datetimeFigureOut">
              <a:rPr lang="en-US"/>
              <a:pPr>
                <a:defRPr/>
              </a:pPr>
              <a:t>9/7/2020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D77335-78FD-114A-B254-454AA20A31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27FB47-B8F1-114E-A9D8-B2B49E8DB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6514-F1D6-D84A-BC19-0220982FBF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19E7-BFB8-DB4A-8589-6A88508D5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B1CF5AD6-C1D0-4945-8ADA-EFE44CF7DE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F5AD6-C1D0-4945-8ADA-EFE44CF7DE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We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clear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trend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towards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evidence-based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practice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policy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How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provide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objective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evidence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inform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practice</a:t>
            </a:r>
            <a:r>
              <a:rPr lang="de-DE" altLang="en-US" dirty="0" smtClean="0"/>
              <a:t>? </a:t>
            </a:r>
            <a:r>
              <a:rPr lang="de-DE" altLang="en-US" dirty="0" err="1" smtClean="0"/>
              <a:t>By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conducting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primary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empirical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research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collects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about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real </a:t>
            </a:r>
            <a:r>
              <a:rPr lang="de-DE" altLang="en-US" dirty="0" err="1" smtClean="0"/>
              <a:t>world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But –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Nordenbo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said</a:t>
            </a:r>
            <a:r>
              <a:rPr lang="de-DE" altLang="en-US" dirty="0" smtClean="0"/>
              <a:t> – "</a:t>
            </a:r>
            <a:r>
              <a:rPr lang="en-US" altLang="en-US" dirty="0" smtClean="0">
                <a:latin typeface="Arial" panose="020B0604020202020204" pitchFamily="34" charset="0"/>
              </a:rPr>
              <a:t>Rather than looking at any study in isolation, we need to look at the body of evidence".</a:t>
            </a:r>
            <a:endParaRPr lang="de-DE" altLang="en-US" dirty="0" smtClean="0"/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>
                <a:latin typeface="Arial" panose="020B0604020202020204" pitchFamily="34" charset="0"/>
              </a:rPr>
              <a:t>How</a:t>
            </a:r>
            <a:r>
              <a:rPr lang="de-DE" altLang="en-US" dirty="0" smtClean="0">
                <a:latin typeface="Arial" panose="020B0604020202020204" pitchFamily="34" charset="0"/>
              </a:rPr>
              <a:t> </a:t>
            </a:r>
            <a:r>
              <a:rPr lang="de-DE" altLang="en-US" dirty="0" err="1" smtClean="0">
                <a:latin typeface="Arial" panose="020B0604020202020204" pitchFamily="34" charset="0"/>
              </a:rPr>
              <a:t>is</a:t>
            </a:r>
            <a:r>
              <a:rPr lang="de-DE" altLang="en-US" dirty="0" smtClean="0">
                <a:latin typeface="Arial" panose="020B0604020202020204" pitchFamily="34" charset="0"/>
              </a:rPr>
              <a:t> </a:t>
            </a:r>
            <a:r>
              <a:rPr lang="de-DE" altLang="en-US" dirty="0" err="1" smtClean="0">
                <a:latin typeface="Arial" panose="020B0604020202020204" pitchFamily="34" charset="0"/>
              </a:rPr>
              <a:t>this</a:t>
            </a:r>
            <a:r>
              <a:rPr lang="de-DE" altLang="en-US" dirty="0" smtClean="0">
                <a:latin typeface="Arial" panose="020B0604020202020204" pitchFamily="34" charset="0"/>
              </a:rPr>
              <a:t> “</a:t>
            </a:r>
            <a:r>
              <a:rPr lang="de-DE" altLang="en-US" dirty="0" err="1" smtClean="0">
                <a:latin typeface="Arial" panose="020B0604020202020204" pitchFamily="34" charset="0"/>
              </a:rPr>
              <a:t>second</a:t>
            </a:r>
            <a:r>
              <a:rPr lang="de-DE" altLang="en-US" dirty="0" smtClean="0">
                <a:latin typeface="Arial" panose="020B0604020202020204" pitchFamily="34" charset="0"/>
              </a:rPr>
              <a:t>-order” </a:t>
            </a:r>
            <a:r>
              <a:rPr lang="de-DE" altLang="en-US" dirty="0" err="1" smtClean="0">
                <a:latin typeface="Arial" panose="020B0604020202020204" pitchFamily="34" charset="0"/>
              </a:rPr>
              <a:t>data</a:t>
            </a:r>
            <a:r>
              <a:rPr lang="de-DE" altLang="en-US" dirty="0" smtClean="0">
                <a:latin typeface="Arial" panose="020B0604020202020204" pitchFamily="34" charset="0"/>
              </a:rPr>
              <a:t> </a:t>
            </a:r>
            <a:r>
              <a:rPr lang="de-DE" altLang="en-US" dirty="0" err="1" smtClean="0">
                <a:latin typeface="Arial" panose="020B0604020202020204" pitchFamily="34" charset="0"/>
              </a:rPr>
              <a:t>presented</a:t>
            </a:r>
            <a:r>
              <a:rPr lang="de-DE" altLang="en-US" dirty="0" smtClean="0">
                <a:latin typeface="Arial" panose="020B0604020202020204" pitchFamily="34" charset="0"/>
              </a:rPr>
              <a:t> in “</a:t>
            </a:r>
            <a:r>
              <a:rPr lang="de-DE" altLang="en-US" dirty="0" err="1" smtClean="0">
                <a:latin typeface="Arial" panose="020B0604020202020204" pitchFamily="34" charset="0"/>
              </a:rPr>
              <a:t>reality</a:t>
            </a:r>
            <a:r>
              <a:rPr lang="de-DE" altLang="en-US" dirty="0" smtClean="0">
                <a:latin typeface="Arial" panose="020B0604020202020204" pitchFamily="34" charset="0"/>
              </a:rPr>
              <a:t>”? In </a:t>
            </a:r>
            <a:r>
              <a:rPr lang="de-DE" altLang="en-US" dirty="0" err="1" smtClean="0">
                <a:latin typeface="Arial" panose="020B0604020202020204" pitchFamily="34" charset="0"/>
              </a:rPr>
              <a:t>the</a:t>
            </a:r>
            <a:r>
              <a:rPr lang="de-DE" altLang="en-US" dirty="0" smtClean="0">
                <a:latin typeface="Arial" panose="020B0604020202020204" pitchFamily="34" charset="0"/>
              </a:rPr>
              <a:t> form </a:t>
            </a:r>
            <a:r>
              <a:rPr lang="de-DE" altLang="en-US" dirty="0" err="1" smtClean="0">
                <a:latin typeface="Arial" panose="020B0604020202020204" pitchFamily="34" charset="0"/>
              </a:rPr>
              <a:t>of</a:t>
            </a:r>
            <a:r>
              <a:rPr lang="de-DE" altLang="en-US" dirty="0" smtClean="0">
                <a:latin typeface="Arial" panose="020B0604020202020204" pitchFamily="34" charset="0"/>
              </a:rPr>
              <a:t> </a:t>
            </a:r>
            <a:r>
              <a:rPr lang="de-DE" altLang="en-US" dirty="0" err="1" smtClean="0">
                <a:latin typeface="Arial" panose="020B0604020202020204" pitchFamily="34" charset="0"/>
              </a:rPr>
              <a:t>published</a:t>
            </a:r>
            <a:r>
              <a:rPr lang="de-DE" altLang="en-US" dirty="0" smtClean="0">
                <a:latin typeface="Arial" panose="020B0604020202020204" pitchFamily="34" charset="0"/>
              </a:rPr>
              <a:t> </a:t>
            </a:r>
            <a:r>
              <a:rPr lang="de-DE" altLang="en-US" dirty="0" err="1" smtClean="0">
                <a:latin typeface="Arial" panose="020B0604020202020204" pitchFamily="34" charset="0"/>
              </a:rPr>
              <a:t>research</a:t>
            </a:r>
            <a:r>
              <a:rPr lang="de-DE" altLang="en-US" dirty="0" smtClean="0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The aim is to show </a:t>
            </a:r>
            <a:r>
              <a:rPr lang="en-US" altLang="en-US" i="1" dirty="0" smtClean="0">
                <a:latin typeface="Arial" panose="020B0604020202020204" pitchFamily="34" charset="0"/>
              </a:rPr>
              <a:t>systematically</a:t>
            </a:r>
            <a:r>
              <a:rPr lang="en-US" altLang="en-US" dirty="0" smtClean="0">
                <a:latin typeface="Arial" panose="020B0604020202020204" pitchFamily="34" charset="0"/>
              </a:rPr>
              <a:t> that existing primary research results contain arguments to shape and inform practice and policies. </a:t>
            </a:r>
            <a:endParaRPr lang="de-DE" altLang="en-US" dirty="0" smtClean="0"/>
          </a:p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F5AD6-C1D0-4945-8ADA-EFE44CF7DE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F5AD6-C1D0-4945-8ADA-EFE44CF7DE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filtered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saved</a:t>
            </a:r>
            <a:r>
              <a:rPr lang="de-DE" dirty="0" smtClean="0"/>
              <a:t> in different </a:t>
            </a:r>
            <a:r>
              <a:rPr lang="de-DE" dirty="0" err="1" smtClean="0"/>
              <a:t>formats</a:t>
            </a:r>
            <a:r>
              <a:rPr lang="de-DE" dirty="0" smtClean="0"/>
              <a:t>.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F5AD6-C1D0-4945-8ADA-EFE44CF7DEA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A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2110-C757-40A4-BC38-A21CD0E093CF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7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213E-9107-443D-BEE4-54DDB6E814B6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0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1D73-5A19-4A0E-A11F-4C24123A0261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1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B39E-02FF-46F0-94C8-373563E72A3E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37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A9EC-85CE-4298-B2BF-CEF7BF5CB0AB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9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DA80-2222-4215-9D6E-AC238795BCB0}" type="datetime1">
              <a:rPr lang="en-AU" smtClean="0"/>
              <a:t>7/09/2020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1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AF2-72A1-4329-8F68-B4C301CAE50F}" type="datetime1">
              <a:rPr lang="en-AU" smtClean="0"/>
              <a:t>7/09/2020</a:t>
            </a:fld>
            <a:endParaRPr lang="en-A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35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F2F-90FD-486A-90C8-9656DD42C8FA}" type="datetime1">
              <a:rPr lang="en-AU" smtClean="0"/>
              <a:t>7/09/2020</a:t>
            </a:fld>
            <a:endParaRPr lang="en-A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7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3D8A-7925-47EA-9D7A-D83BD2BA6709}" type="datetime1">
              <a:rPr lang="en-AU" smtClean="0"/>
              <a:t>7/09/2020</a:t>
            </a:fld>
            <a:endParaRPr lang="en-A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99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335-40D3-4790-BB72-D44C098B7C1F}" type="datetime1">
              <a:rPr lang="en-AU" smtClean="0"/>
              <a:t>7/09/2020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6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0EF7-6187-45EA-AA24-B0AA55996CB2}" type="datetime1">
              <a:rPr lang="en-AU" smtClean="0"/>
              <a:t>7/09/2020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0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A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4BED-1810-46D2-8AFB-768EA998149C}" type="datetime1">
              <a:rPr lang="en-AU" smtClean="0"/>
              <a:t>7/09/2020</a:t>
            </a:fld>
            <a:endParaRPr lang="en-A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65EA-CD82-4A33-ADF1-472EA36BEE7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83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PPISupport@ucl.ac.u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mkuq5H_FB0" TargetMode="External"/><Relationship Id="rId13" Type="http://schemas.openxmlformats.org/officeDocument/2006/relationships/image" Target="../media/image10.tmp"/><Relationship Id="rId3" Type="http://schemas.openxmlformats.org/officeDocument/2006/relationships/image" Target="../media/image2.png"/><Relationship Id="rId7" Type="http://schemas.openxmlformats.org/officeDocument/2006/relationships/hyperlink" Target="https://www.youtube.com/playlist?list=PL380AC29FEB97A3D4" TargetMode="External"/><Relationship Id="rId12" Type="http://schemas.openxmlformats.org/officeDocument/2006/relationships/hyperlink" Target="https://youtu.be/hAdXi0tiNa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9xuE5D2RaCIEZbXObTKzZ7OaGMJp3Bjr" TargetMode="External"/><Relationship Id="rId11" Type="http://schemas.openxmlformats.org/officeDocument/2006/relationships/hyperlink" Target="https://youtu.be/iGXgpb4bwFg" TargetMode="External"/><Relationship Id="rId5" Type="http://schemas.openxmlformats.org/officeDocument/2006/relationships/hyperlink" Target="https://www.youtube.com/playlist?list=PL9xuE5D2RaCIKfHzVhd_2_dBAST8HvBuy" TargetMode="External"/><Relationship Id="rId10" Type="http://schemas.openxmlformats.org/officeDocument/2006/relationships/hyperlink" Target="https://youtu.be/6-T9oClAsJI" TargetMode="External"/><Relationship Id="rId4" Type="http://schemas.openxmlformats.org/officeDocument/2006/relationships/hyperlink" Target="https://eppi.ioe.ac.uk/cms/Default.aspx?tabid=3763" TargetMode="External"/><Relationship Id="rId9" Type="http://schemas.openxmlformats.org/officeDocument/2006/relationships/hyperlink" Target="https://youtu.be/bGTyqe_ySyA" TargetMode="Externa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PISupport@ucl.ac.uk" TargetMode="Externa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youtu.be/Emkuq5H_FB0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mkuq5H_FB0" TargetMode="Externa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mkuq5H_FB0" TargetMode="Externa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mkuq5H_FB0" TargetMode="Externa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GTyqe_ySyA" TargetMode="Externa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GTyqe_ySyA" TargetMode="External"/><Relationship Id="rId4" Type="http://schemas.openxmlformats.org/officeDocument/2006/relationships/image" Target="../media/image4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m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tm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9eP70M4a9iE" TargetMode="External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GXgpb4bwFg" TargetMode="External"/><Relationship Id="rId5" Type="http://schemas.openxmlformats.org/officeDocument/2006/relationships/image" Target="../media/image65.tmp"/><Relationship Id="rId4" Type="http://schemas.openxmlformats.org/officeDocument/2006/relationships/image" Target="../media/image64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user/EPPIReviewer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pi.ioe.ac.uk/cms/Default.aspx?tabid=3384" TargetMode="External"/><Relationship Id="rId5" Type="http://schemas.openxmlformats.org/officeDocument/2006/relationships/hyperlink" Target="https://eppi.ioe.ac.uk/cms/Default.aspx?tabid=2932" TargetMode="External"/><Relationship Id="rId4" Type="http://schemas.openxmlformats.org/officeDocument/2006/relationships/hyperlink" Target="mailto:EPPISupport@ucl.ac.uk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i.org/10.1016/j.edurev.2019.05.00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978-3-658-27602-7_1" TargetMode="External"/><Relationship Id="rId5" Type="http://schemas.openxmlformats.org/officeDocument/2006/relationships/hyperlink" Target="https://www.gov.uk/government/uploads/system/uploads/attachment_data/file/560521/Production_of_quick_scoping_reviews_and_rapid_evidence_assessments.pdf" TargetMode="External"/><Relationship Id="rId4" Type="http://schemas.openxmlformats.org/officeDocument/2006/relationships/hyperlink" Target="https://doi.org/10.1016/j.compedu.2020.1038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hyperlink" Target="https://eppi.ioe.ac.uk/cms/er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2" y="4189822"/>
            <a:ext cx="2756116" cy="123237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600" baseline="30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89" y="1783337"/>
            <a:ext cx="8814513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ja-JP" sz="3000" dirty="0" smtClean="0">
                <a:solidFill>
                  <a:srgbClr val="44546A"/>
                </a:solidFill>
                <a:latin typeface="Arial Black"/>
                <a:ea typeface="MS PGothic"/>
                <a:cs typeface="+mn-cs"/>
              </a:rPr>
              <a:t>EPPI-Reviewer and Systematic Reviews</a:t>
            </a:r>
            <a:r>
              <a:rPr lang="en-GB" altLang="ja-JP" sz="2400" dirty="0">
                <a:solidFill>
                  <a:srgbClr val="44546A"/>
                </a:solidFill>
                <a:latin typeface="Arial Black"/>
                <a:ea typeface="MS PGothic"/>
                <a:cs typeface="+mn-cs"/>
              </a:rPr>
              <a:t> </a:t>
            </a:r>
            <a:endParaRPr lang="en-GB" altLang="ja-JP" sz="2400" dirty="0">
              <a:solidFill>
                <a:srgbClr val="44546A"/>
              </a:solidFill>
              <a:latin typeface="Arial Black" pitchFamily="34" charset="0"/>
              <a:ea typeface="MS PGothic" pitchFamily="34" charset="-128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2400" dirty="0">
              <a:solidFill>
                <a:srgbClr val="44546A"/>
              </a:solidFill>
              <a:latin typeface="Arial Black" pitchFamily="34" charset="0"/>
              <a:ea typeface="MS PGothic" pitchFamily="34" charset="-128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dirty="0" smtClean="0">
              <a:solidFill>
                <a:srgbClr val="44546A"/>
              </a:solidFill>
              <a:latin typeface="Arial Black" pitchFamily="34" charset="0"/>
              <a:ea typeface="MS PGothic" pitchFamily="34" charset="-128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2400" dirty="0">
              <a:solidFill>
                <a:srgbClr val="44546A"/>
              </a:solidFill>
              <a:latin typeface="Arial Black" pitchFamily="34" charset="0"/>
              <a:ea typeface="MS PGothic" pitchFamily="34" charset="-128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ja-JP" sz="2400" dirty="0" smtClean="0">
                <a:solidFill>
                  <a:prstClr val="black"/>
                </a:solidFill>
                <a:latin typeface="Arial Black"/>
                <a:ea typeface="MS PGothic"/>
                <a:cs typeface="+mn-cs"/>
              </a:rPr>
              <a:t>Introductory Workshop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ja-JP" sz="2400" b="1" dirty="0" smtClean="0">
                <a:solidFill>
                  <a:prstClr val="black"/>
                </a:solidFill>
                <a:latin typeface="Arial Black"/>
                <a:ea typeface="MS PGothic"/>
                <a:cs typeface="+mn-cs"/>
              </a:rPr>
              <a:t>16 June 2020</a:t>
            </a:r>
            <a:endParaRPr lang="en-GB" altLang="ja-JP" sz="2400" b="1" dirty="0">
              <a:solidFill>
                <a:prstClr val="black"/>
              </a:solidFill>
              <a:latin typeface="Calibri" panose="020F0502020204030204"/>
              <a:ea typeface="MS PGothic"/>
              <a:cs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 smtClean="0">
              <a:solidFill>
                <a:srgbClr val="44546A"/>
              </a:solidFill>
              <a:latin typeface="Calibri" panose="020F0502020204030204"/>
              <a:ea typeface="MS PGothic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2400" b="1" dirty="0" smtClean="0">
              <a:solidFill>
                <a:srgbClr val="44546A"/>
              </a:solidFill>
              <a:latin typeface="Calibri" panose="020F0502020204030204"/>
              <a:ea typeface="MS PGothic"/>
              <a:cs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ja-JP" sz="2400" b="1" dirty="0" smtClean="0">
                <a:solidFill>
                  <a:srgbClr val="44546A"/>
                </a:solidFill>
                <a:latin typeface="Calibri" panose="020F0502020204030204"/>
                <a:ea typeface="MS PGothic"/>
                <a:cs typeface="Arial"/>
              </a:rPr>
              <a:t>EPPI-Reviewer Support</a:t>
            </a:r>
            <a:r>
              <a:rPr lang="en-GB" altLang="ja-JP" sz="2400" b="1" dirty="0">
                <a:solidFill>
                  <a:srgbClr val="44546A"/>
                </a:solidFill>
                <a:latin typeface="Calibri" panose="020F0502020204030204"/>
                <a:ea typeface="MS PGothic"/>
                <a:cs typeface="Arial"/>
              </a:rPr>
              <a:t/>
            </a:r>
            <a:br>
              <a:rPr lang="en-GB" altLang="ja-JP" sz="2400" b="1" dirty="0">
                <a:solidFill>
                  <a:srgbClr val="44546A"/>
                </a:solidFill>
                <a:latin typeface="Calibri" panose="020F0502020204030204"/>
                <a:ea typeface="MS PGothic"/>
                <a:cs typeface="Arial"/>
              </a:rPr>
            </a:br>
            <a:r>
              <a:rPr lang="en-GB" u="sng" dirty="0">
                <a:solidFill>
                  <a:prstClr val="black"/>
                </a:solidFill>
                <a:latin typeface="Calibri" panose="020F0502020204030204"/>
                <a:cs typeface="+mn-cs"/>
                <a:hlinkClick r:id="rId3"/>
              </a:rPr>
              <a:t>EPPISupport@ucl.ac.uk</a:t>
            </a:r>
            <a:endParaRPr lang="en-GB" dirty="0">
              <a:solidFill>
                <a:prstClr val="black"/>
              </a:solidFill>
              <a:latin typeface="Calibri" panose="020F0502020204030204"/>
              <a:cs typeface="+mn-cs"/>
              <a:hlinkClick r:id="rId3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000" b="1" dirty="0">
              <a:solidFill>
                <a:srgbClr val="44546A"/>
              </a:solidFill>
              <a:latin typeface="Calibri" panose="020F0502020204030204"/>
              <a:ea typeface="MS PGothic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ja-JP" sz="1600" b="1" dirty="0">
                <a:solidFill>
                  <a:srgbClr val="44546A"/>
                </a:solidFill>
                <a:latin typeface="Calibri" panose="020F0502020204030204"/>
                <a:ea typeface="MS PGothic"/>
                <a:cs typeface="+mn-cs"/>
              </a:rPr>
              <a:t> </a:t>
            </a:r>
            <a:r>
              <a:rPr lang="en-GB" altLang="ja-JP" sz="1600" b="1" dirty="0" smtClean="0">
                <a:solidFill>
                  <a:srgbClr val="44546A"/>
                </a:solidFill>
                <a:latin typeface="Calibri" panose="020F0502020204030204"/>
                <a:ea typeface="MS PGothic"/>
                <a:cs typeface="+mn-cs"/>
              </a:rPr>
              <a:t>       </a:t>
            </a:r>
            <a:r>
              <a:rPr lang="en-GB" altLang="ja-JP" sz="1600" b="1" dirty="0" smtClean="0">
                <a:solidFill>
                  <a:srgbClr val="44546A"/>
                </a:solidFill>
                <a:latin typeface="Calibri" panose="020F0502020204030204"/>
                <a:ea typeface="MS PGothic"/>
                <a:cs typeface="+mn-cs"/>
              </a:rPr>
              <a:t>@</a:t>
            </a:r>
            <a:r>
              <a:rPr lang="en-GB" altLang="ja-JP" sz="1600" b="1" dirty="0" err="1" smtClean="0">
                <a:solidFill>
                  <a:srgbClr val="44546A"/>
                </a:solidFill>
                <a:latin typeface="Calibri" panose="020F0502020204030204"/>
                <a:ea typeface="MS PGothic"/>
                <a:cs typeface="+mn-cs"/>
              </a:rPr>
              <a:t>EPPIReviewer</a:t>
            </a: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+mn-cs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ja-JP" sz="1600" b="1" dirty="0">
              <a:solidFill>
                <a:srgbClr val="44546A"/>
              </a:solidFill>
              <a:latin typeface="Calibri" panose="020F0502020204030204"/>
              <a:ea typeface="MS PGothic"/>
              <a:cs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46" y="0"/>
            <a:ext cx="9144000" cy="1235075"/>
            <a:chOff x="0" y="0"/>
            <a:chExt cx="9144000" cy="123507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1235075"/>
              <a:chOff x="0" y="-66259"/>
              <a:chExt cx="9144000" cy="1235075"/>
            </a:xfrm>
          </p:grpSpPr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0" y="-66259"/>
                <a:ext cx="9144000" cy="1235075"/>
              </a:xfrm>
              <a:custGeom>
                <a:avLst/>
                <a:gdLst>
                  <a:gd name="T0" fmla="*/ 0 w 1123"/>
                  <a:gd name="T1" fmla="*/ 0 h 151"/>
                  <a:gd name="T2" fmla="*/ 0 w 1123"/>
                  <a:gd name="T3" fmla="*/ 151 h 151"/>
                  <a:gd name="T4" fmla="*/ 844 w 1123"/>
                  <a:gd name="T5" fmla="*/ 151 h 151"/>
                  <a:gd name="T6" fmla="*/ 841 w 1123"/>
                  <a:gd name="T7" fmla="*/ 148 h 151"/>
                  <a:gd name="T8" fmla="*/ 832 w 1123"/>
                  <a:gd name="T9" fmla="*/ 122 h 151"/>
                  <a:gd name="T10" fmla="*/ 832 w 1123"/>
                  <a:gd name="T11" fmla="*/ 72 h 151"/>
                  <a:gd name="T12" fmla="*/ 859 w 1123"/>
                  <a:gd name="T13" fmla="*/ 72 h 151"/>
                  <a:gd name="T14" fmla="*/ 859 w 1123"/>
                  <a:gd name="T15" fmla="*/ 124 h 151"/>
                  <a:gd name="T16" fmla="*/ 863 w 1123"/>
                  <a:gd name="T17" fmla="*/ 135 h 151"/>
                  <a:gd name="T18" fmla="*/ 871 w 1123"/>
                  <a:gd name="T19" fmla="*/ 138 h 151"/>
                  <a:gd name="T20" fmla="*/ 880 w 1123"/>
                  <a:gd name="T21" fmla="*/ 135 h 151"/>
                  <a:gd name="T22" fmla="*/ 883 w 1123"/>
                  <a:gd name="T23" fmla="*/ 124 h 151"/>
                  <a:gd name="T24" fmla="*/ 883 w 1123"/>
                  <a:gd name="T25" fmla="*/ 72 h 151"/>
                  <a:gd name="T26" fmla="*/ 910 w 1123"/>
                  <a:gd name="T27" fmla="*/ 72 h 151"/>
                  <a:gd name="T28" fmla="*/ 910 w 1123"/>
                  <a:gd name="T29" fmla="*/ 117 h 151"/>
                  <a:gd name="T30" fmla="*/ 900 w 1123"/>
                  <a:gd name="T31" fmla="*/ 148 h 151"/>
                  <a:gd name="T32" fmla="*/ 897 w 1123"/>
                  <a:gd name="T33" fmla="*/ 151 h 151"/>
                  <a:gd name="T34" fmla="*/ 937 w 1123"/>
                  <a:gd name="T35" fmla="*/ 151 h 151"/>
                  <a:gd name="T36" fmla="*/ 920 w 1123"/>
                  <a:gd name="T37" fmla="*/ 114 h 151"/>
                  <a:gd name="T38" fmla="*/ 964 w 1123"/>
                  <a:gd name="T39" fmla="*/ 69 h 151"/>
                  <a:gd name="T40" fmla="*/ 998 w 1123"/>
                  <a:gd name="T41" fmla="*/ 82 h 151"/>
                  <a:gd name="T42" fmla="*/ 1005 w 1123"/>
                  <a:gd name="T43" fmla="*/ 92 h 151"/>
                  <a:gd name="T44" fmla="*/ 982 w 1123"/>
                  <a:gd name="T45" fmla="*/ 103 h 151"/>
                  <a:gd name="T46" fmla="*/ 965 w 1123"/>
                  <a:gd name="T47" fmla="*/ 89 h 151"/>
                  <a:gd name="T48" fmla="*/ 953 w 1123"/>
                  <a:gd name="T49" fmla="*/ 94 h 151"/>
                  <a:gd name="T50" fmla="*/ 947 w 1123"/>
                  <a:gd name="T51" fmla="*/ 113 h 151"/>
                  <a:gd name="T52" fmla="*/ 965 w 1123"/>
                  <a:gd name="T53" fmla="*/ 137 h 151"/>
                  <a:gd name="T54" fmla="*/ 982 w 1123"/>
                  <a:gd name="T55" fmla="*/ 123 h 151"/>
                  <a:gd name="T56" fmla="*/ 1005 w 1123"/>
                  <a:gd name="T57" fmla="*/ 134 h 151"/>
                  <a:gd name="T58" fmla="*/ 997 w 1123"/>
                  <a:gd name="T59" fmla="*/ 146 h 151"/>
                  <a:gd name="T60" fmla="*/ 991 w 1123"/>
                  <a:gd name="T61" fmla="*/ 151 h 151"/>
                  <a:gd name="T62" fmla="*/ 1016 w 1123"/>
                  <a:gd name="T63" fmla="*/ 151 h 151"/>
                  <a:gd name="T64" fmla="*/ 1016 w 1123"/>
                  <a:gd name="T65" fmla="*/ 72 h 151"/>
                  <a:gd name="T66" fmla="*/ 1042 w 1123"/>
                  <a:gd name="T67" fmla="*/ 72 h 151"/>
                  <a:gd name="T68" fmla="*/ 1042 w 1123"/>
                  <a:gd name="T69" fmla="*/ 134 h 151"/>
                  <a:gd name="T70" fmla="*/ 1077 w 1123"/>
                  <a:gd name="T71" fmla="*/ 134 h 151"/>
                  <a:gd name="T72" fmla="*/ 1077 w 1123"/>
                  <a:gd name="T73" fmla="*/ 151 h 151"/>
                  <a:gd name="T74" fmla="*/ 1123 w 1123"/>
                  <a:gd name="T75" fmla="*/ 151 h 151"/>
                  <a:gd name="T76" fmla="*/ 1123 w 1123"/>
                  <a:gd name="T77" fmla="*/ 0 h 151"/>
                  <a:gd name="T78" fmla="*/ 0 w 1123"/>
                  <a:gd name="T7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151">
                    <a:moveTo>
                      <a:pt x="0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844" y="151"/>
                      <a:pt x="844" y="151"/>
                      <a:pt x="844" y="151"/>
                    </a:cubicBezTo>
                    <a:cubicBezTo>
                      <a:pt x="843" y="150"/>
                      <a:pt x="842" y="149"/>
                      <a:pt x="841" y="148"/>
                    </a:cubicBezTo>
                    <a:cubicBezTo>
                      <a:pt x="833" y="140"/>
                      <a:pt x="833" y="131"/>
                      <a:pt x="832" y="122"/>
                    </a:cubicBezTo>
                    <a:cubicBezTo>
                      <a:pt x="832" y="72"/>
                      <a:pt x="832" y="72"/>
                      <a:pt x="832" y="72"/>
                    </a:cubicBezTo>
                    <a:cubicBezTo>
                      <a:pt x="859" y="72"/>
                      <a:pt x="859" y="72"/>
                      <a:pt x="859" y="72"/>
                    </a:cubicBezTo>
                    <a:cubicBezTo>
                      <a:pt x="859" y="124"/>
                      <a:pt x="859" y="124"/>
                      <a:pt x="859" y="124"/>
                    </a:cubicBezTo>
                    <a:cubicBezTo>
                      <a:pt x="859" y="128"/>
                      <a:pt x="860" y="132"/>
                      <a:pt x="863" y="135"/>
                    </a:cubicBezTo>
                    <a:cubicBezTo>
                      <a:pt x="865" y="137"/>
                      <a:pt x="868" y="138"/>
                      <a:pt x="871" y="138"/>
                    </a:cubicBezTo>
                    <a:cubicBezTo>
                      <a:pt x="875" y="138"/>
                      <a:pt x="878" y="136"/>
                      <a:pt x="880" y="135"/>
                    </a:cubicBezTo>
                    <a:cubicBezTo>
                      <a:pt x="883" y="132"/>
                      <a:pt x="883" y="128"/>
                      <a:pt x="883" y="124"/>
                    </a:cubicBezTo>
                    <a:cubicBezTo>
                      <a:pt x="883" y="72"/>
                      <a:pt x="883" y="72"/>
                      <a:pt x="883" y="72"/>
                    </a:cubicBezTo>
                    <a:cubicBezTo>
                      <a:pt x="910" y="72"/>
                      <a:pt x="910" y="72"/>
                      <a:pt x="910" y="72"/>
                    </a:cubicBezTo>
                    <a:cubicBezTo>
                      <a:pt x="910" y="117"/>
                      <a:pt x="910" y="117"/>
                      <a:pt x="910" y="117"/>
                    </a:cubicBezTo>
                    <a:cubicBezTo>
                      <a:pt x="910" y="126"/>
                      <a:pt x="910" y="139"/>
                      <a:pt x="900" y="148"/>
                    </a:cubicBezTo>
                    <a:cubicBezTo>
                      <a:pt x="899" y="149"/>
                      <a:pt x="898" y="150"/>
                      <a:pt x="897" y="151"/>
                    </a:cubicBezTo>
                    <a:cubicBezTo>
                      <a:pt x="937" y="151"/>
                      <a:pt x="937" y="151"/>
                      <a:pt x="937" y="151"/>
                    </a:cubicBezTo>
                    <a:cubicBezTo>
                      <a:pt x="925" y="142"/>
                      <a:pt x="920" y="128"/>
                      <a:pt x="920" y="114"/>
                    </a:cubicBezTo>
                    <a:cubicBezTo>
                      <a:pt x="920" y="92"/>
                      <a:pt x="935" y="69"/>
                      <a:pt x="964" y="69"/>
                    </a:cubicBezTo>
                    <a:cubicBezTo>
                      <a:pt x="976" y="69"/>
                      <a:pt x="989" y="73"/>
                      <a:pt x="998" y="82"/>
                    </a:cubicBezTo>
                    <a:cubicBezTo>
                      <a:pt x="1001" y="86"/>
                      <a:pt x="1003" y="89"/>
                      <a:pt x="1005" y="92"/>
                    </a:cubicBezTo>
                    <a:cubicBezTo>
                      <a:pt x="982" y="103"/>
                      <a:pt x="982" y="103"/>
                      <a:pt x="982" y="103"/>
                    </a:cubicBezTo>
                    <a:cubicBezTo>
                      <a:pt x="980" y="98"/>
                      <a:pt x="976" y="89"/>
                      <a:pt x="965" y="89"/>
                    </a:cubicBezTo>
                    <a:cubicBezTo>
                      <a:pt x="959" y="89"/>
                      <a:pt x="955" y="92"/>
                      <a:pt x="953" y="94"/>
                    </a:cubicBezTo>
                    <a:cubicBezTo>
                      <a:pt x="947" y="100"/>
                      <a:pt x="947" y="109"/>
                      <a:pt x="947" y="113"/>
                    </a:cubicBezTo>
                    <a:cubicBezTo>
                      <a:pt x="947" y="125"/>
                      <a:pt x="952" y="137"/>
                      <a:pt x="965" y="137"/>
                    </a:cubicBezTo>
                    <a:cubicBezTo>
                      <a:pt x="977" y="137"/>
                      <a:pt x="981" y="126"/>
                      <a:pt x="982" y="123"/>
                    </a:cubicBezTo>
                    <a:cubicBezTo>
                      <a:pt x="1005" y="134"/>
                      <a:pt x="1005" y="134"/>
                      <a:pt x="1005" y="134"/>
                    </a:cubicBezTo>
                    <a:cubicBezTo>
                      <a:pt x="1003" y="138"/>
                      <a:pt x="1001" y="142"/>
                      <a:pt x="997" y="146"/>
                    </a:cubicBezTo>
                    <a:cubicBezTo>
                      <a:pt x="995" y="148"/>
                      <a:pt x="993" y="150"/>
                      <a:pt x="991" y="151"/>
                    </a:cubicBezTo>
                    <a:cubicBezTo>
                      <a:pt x="1016" y="151"/>
                      <a:pt x="1016" y="151"/>
                      <a:pt x="1016" y="151"/>
                    </a:cubicBezTo>
                    <a:cubicBezTo>
                      <a:pt x="1016" y="72"/>
                      <a:pt x="1016" y="72"/>
                      <a:pt x="1016" y="72"/>
                    </a:cubicBezTo>
                    <a:cubicBezTo>
                      <a:pt x="1042" y="72"/>
                      <a:pt x="1042" y="72"/>
                      <a:pt x="1042" y="72"/>
                    </a:cubicBezTo>
                    <a:cubicBezTo>
                      <a:pt x="1042" y="134"/>
                      <a:pt x="1042" y="134"/>
                      <a:pt x="1042" y="134"/>
                    </a:cubicBezTo>
                    <a:cubicBezTo>
                      <a:pt x="1077" y="134"/>
                      <a:pt x="1077" y="134"/>
                      <a:pt x="1077" y="134"/>
                    </a:cubicBezTo>
                    <a:cubicBezTo>
                      <a:pt x="1077" y="151"/>
                      <a:pt x="1077" y="151"/>
                      <a:pt x="1077" y="151"/>
                    </a:cubicBezTo>
                    <a:cubicBezTo>
                      <a:pt x="1123" y="151"/>
                      <a:pt x="1123" y="151"/>
                      <a:pt x="1123" y="151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20182" y="514785"/>
                <a:ext cx="257986" cy="303133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94124" y="253355"/>
              <a:ext cx="1845057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prstClr val="white"/>
                  </a:solidFill>
                  <a:latin typeface="Arial"/>
                  <a:cs typeface="Arial"/>
                </a:rPr>
                <a:t>INSTITUTE OF EDUCATION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4799" y="486772"/>
              <a:ext cx="1223705" cy="663732"/>
              <a:chOff x="2349252" y="354211"/>
              <a:chExt cx="1384025" cy="75068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349252" y="354211"/>
                <a:ext cx="1384025" cy="750689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7638" y="437934"/>
                <a:ext cx="1138674" cy="580009"/>
              </a:xfrm>
              <a:prstGeom prst="rect">
                <a:avLst/>
              </a:prstGeom>
            </p:spPr>
          </p:pic>
        </p:grpSp>
      </p:grpSp>
      <p:pic>
        <p:nvPicPr>
          <p:cNvPr id="14" name="Picture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1" b="10011"/>
          <a:stretch>
            <a:fillRect/>
          </a:stretch>
        </p:blipFill>
        <p:spPr>
          <a:xfrm>
            <a:off x="5148064" y="3717032"/>
            <a:ext cx="3337523" cy="15893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5" y="6088721"/>
            <a:ext cx="38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9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10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763688" y="13876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latin typeface="Calibri"/>
                <a:cs typeface="+mn-cs"/>
              </a:rPr>
              <a:t>EPPI-</a:t>
            </a:r>
            <a:r>
              <a:rPr lang="de-DE" sz="2800" b="1" dirty="0" err="1" smtClean="0">
                <a:latin typeface="Calibri"/>
                <a:cs typeface="+mn-cs"/>
              </a:rPr>
              <a:t>Reviewer</a:t>
            </a:r>
            <a:r>
              <a:rPr lang="de-DE" sz="2800" b="1" dirty="0" smtClean="0">
                <a:latin typeface="Calibri"/>
                <a:cs typeface="+mn-cs"/>
              </a:rPr>
              <a:t> </a:t>
            </a:r>
            <a:r>
              <a:rPr lang="de-DE" sz="2800" b="1" dirty="0" err="1" smtClean="0">
                <a:latin typeface="Calibri"/>
                <a:cs typeface="+mn-cs"/>
              </a:rPr>
              <a:t>Instructional</a:t>
            </a:r>
            <a:r>
              <a:rPr lang="de-DE" sz="2800" b="1" dirty="0" smtClean="0">
                <a:latin typeface="Calibri"/>
                <a:cs typeface="+mn-cs"/>
              </a:rPr>
              <a:t> Videos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436096" y="955318"/>
            <a:ext cx="343974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Accessed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through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4"/>
              </a:rPr>
              <a:t>EPPI-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4"/>
              </a:rPr>
              <a:t>Reviewer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4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4"/>
              </a:rPr>
              <a:t>gateway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our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5"/>
              </a:rPr>
              <a:t>YouTube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5"/>
              </a:rPr>
              <a:t>channel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Video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playlists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available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6"/>
              </a:rPr>
              <a:t>General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7"/>
              </a:rPr>
              <a:t>ER4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5"/>
              </a:rPr>
              <a:t>ER Web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Variety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ER Web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topics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including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800100" lvl="1" indent="-342900" defTabSz="6858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8"/>
              </a:rPr>
              <a:t>Importing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8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8"/>
              </a:rPr>
              <a:t>references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defTabSz="6858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rgbClr val="000000"/>
                </a:solidFill>
                <a:latin typeface="Arial"/>
                <a:hlinkClick r:id="rId9"/>
              </a:rPr>
              <a:t>E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9"/>
              </a:rPr>
              <a:t>diting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9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9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9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9"/>
              </a:rPr>
              <a:t>tools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defTabSz="6858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Arial"/>
                <a:hlinkClick r:id="rId10"/>
              </a:rPr>
              <a:t>Screening/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10"/>
              </a:rPr>
              <a:t>coding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defTabSz="6858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11"/>
              </a:rPr>
              <a:t>Running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hlinkClick r:id="rId11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  <a:hlinkClick r:id="rId11"/>
              </a:rPr>
              <a:t>reports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defTabSz="6858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Arial"/>
                <a:hlinkClick r:id="rId12"/>
              </a:rPr>
              <a:t>Interactive EGM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705850" cy="3436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06213"/>
            <a:ext cx="5146603" cy="24868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11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11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EPPI-Reviewer Web – Home Screen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0638" y="961898"/>
            <a:ext cx="8378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blue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Arial"/>
              </a:rPr>
              <a:t>Help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contextual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help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8" y="1468556"/>
            <a:ext cx="8242724" cy="477544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948264" y="1468556"/>
            <a:ext cx="360040" cy="448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hteck 17"/>
          <p:cNvSpPr/>
          <p:nvPr/>
        </p:nvSpPr>
        <p:spPr>
          <a:xfrm>
            <a:off x="69168" y="6377121"/>
            <a:ext cx="9005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Feedback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not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support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requests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please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email </a:t>
            </a:r>
            <a:r>
              <a:rPr lang="de-DE" dirty="0" smtClean="0">
                <a:solidFill>
                  <a:srgbClr val="000000"/>
                </a:solidFill>
                <a:latin typeface="Arial"/>
                <a:hlinkClick r:id="rId5"/>
              </a:rPr>
              <a:t>EPPISupport@ucl.ac.uk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9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12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691352" y="11448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Exporting references from </a:t>
            </a:r>
            <a:r>
              <a:rPr lang="en-GB" sz="2800" b="1" dirty="0" err="1" smtClean="0">
                <a:latin typeface="Calibri"/>
                <a:cs typeface="+mn-cs"/>
              </a:rPr>
              <a:t>Mendeley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922" y="1234489"/>
            <a:ext cx="5101735" cy="2573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707" t="66658"/>
          <a:stretch/>
        </p:blipFill>
        <p:spPr>
          <a:xfrm>
            <a:off x="356449" y="4454165"/>
            <a:ext cx="5985163" cy="152356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26190" y="1628800"/>
            <a:ext cx="34817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Select the documents that you want to export from </a:t>
            </a:r>
            <a:r>
              <a:rPr lang="en-AU" sz="2000" dirty="0" err="1" smtClean="0">
                <a:solidFill>
                  <a:srgbClr val="000000"/>
                </a:solidFill>
                <a:latin typeface="Arial"/>
              </a:rPr>
              <a:t>Mendeley</a:t>
            </a: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en-AU" sz="2000" b="1" dirty="0" smtClean="0">
                <a:solidFill>
                  <a:srgbClr val="000000"/>
                </a:solidFill>
                <a:latin typeface="Arial"/>
              </a:rPr>
              <a:t>File </a:t>
            </a: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and then </a:t>
            </a:r>
            <a:r>
              <a:rPr lang="en-AU" sz="2000" b="1" dirty="0" smtClean="0">
                <a:solidFill>
                  <a:srgbClr val="000000"/>
                </a:solidFill>
                <a:latin typeface="Arial"/>
              </a:rPr>
              <a:t>Export.</a:t>
            </a:r>
            <a:endParaRPr lang="en-A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16216" y="4185122"/>
            <a:ext cx="23762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3. Type in a file name and </a:t>
            </a:r>
            <a:r>
              <a:rPr lang="en-AU" sz="2000" b="1" dirty="0" smtClean="0">
                <a:solidFill>
                  <a:srgbClr val="000000"/>
                </a:solidFill>
                <a:latin typeface="Arial"/>
              </a:rPr>
              <a:t>change the file type to RIS</a:t>
            </a: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4. Save to your device.</a:t>
            </a:r>
            <a:endParaRPr lang="en-AU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0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13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19679" y="114483"/>
            <a:ext cx="64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Exporting references from Google Scholar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208" y="1222850"/>
            <a:ext cx="34817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Ensure that you are logged into Google Scholar.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Conduct your search.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Click on the star at the bottom of an item to save it into your ‘My Library’.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Once you have saved the items to export, click on My Library at the top right.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Select the items you want to export from the list.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Click on the export button.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Choose </a:t>
            </a:r>
            <a:r>
              <a:rPr lang="en-AU" dirty="0" err="1" smtClean="0">
                <a:solidFill>
                  <a:srgbClr val="000000"/>
                </a:solidFill>
                <a:latin typeface="Arial"/>
              </a:rPr>
              <a:t>RefMan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Save to your device.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12422"/>
          <a:stretch/>
        </p:blipFill>
        <p:spPr>
          <a:xfrm>
            <a:off x="3701090" y="1556792"/>
            <a:ext cx="5304574" cy="12961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091" y="3351627"/>
            <a:ext cx="5304574" cy="15210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5126549"/>
            <a:ext cx="1093976" cy="143734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316416" y="3351627"/>
            <a:ext cx="689248" cy="293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/>
          <p:cNvSpPr/>
          <p:nvPr/>
        </p:nvSpPr>
        <p:spPr>
          <a:xfrm>
            <a:off x="3635896" y="3965470"/>
            <a:ext cx="288032" cy="255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/>
          <p:cNvSpPr/>
          <p:nvPr/>
        </p:nvSpPr>
        <p:spPr>
          <a:xfrm>
            <a:off x="4499992" y="3385704"/>
            <a:ext cx="216024" cy="259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9" y="1105670"/>
            <a:ext cx="3359323" cy="2273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14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691352" y="11448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references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669226" y="1509075"/>
            <a:ext cx="862369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hteck 27"/>
          <p:cNvSpPr/>
          <p:nvPr/>
        </p:nvSpPr>
        <p:spPr>
          <a:xfrm>
            <a:off x="4136707" y="1302621"/>
            <a:ext cx="4865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i="1" dirty="0" smtClean="0">
                <a:solidFill>
                  <a:srgbClr val="000000"/>
                </a:solidFill>
                <a:latin typeface="Arial"/>
              </a:rPr>
              <a:t>Review home tab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rgbClr val="000000"/>
                </a:solidFill>
                <a:latin typeface="Arial"/>
              </a:rPr>
              <a:t>Click on the </a:t>
            </a:r>
            <a:r>
              <a:rPr lang="en-AU" b="1" dirty="0" smtClean="0">
                <a:solidFill>
                  <a:srgbClr val="000000"/>
                </a:solidFill>
                <a:latin typeface="Arial"/>
              </a:rPr>
              <a:t>Import items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button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The Import/Manage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Sources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page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en-AU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64" y="3743395"/>
            <a:ext cx="6343770" cy="2484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6716419" y="3743395"/>
            <a:ext cx="2286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  <a:latin typeface="Arial"/>
              </a:rPr>
              <a:t>Select an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import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filter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RIS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Mendeley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&amp; Google Scholar</a:t>
            </a:r>
            <a:endParaRPr lang="de-DE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  <a:latin typeface="Arial"/>
              </a:rPr>
              <a:t>Find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your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file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open.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" name="Grafik 31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6" y="4293095"/>
            <a:ext cx="3687045" cy="245335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08104" y="6438675"/>
            <a:ext cx="308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7"/>
              </a:rPr>
              <a:t>https</a:t>
            </a:r>
            <a:r>
              <a:rPr lang="en-AU" sz="1400" dirty="0">
                <a:hlinkClick r:id="rId7"/>
              </a:rPr>
              <a:t>://</a:t>
            </a:r>
            <a:r>
              <a:rPr lang="en-AU" sz="1400" dirty="0" smtClean="0">
                <a:hlinkClick r:id="rId7"/>
              </a:rPr>
              <a:t>youtu.be/Emkuq5H_FB0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905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15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655676" y="12399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references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932040" y="1329965"/>
            <a:ext cx="376057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import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Enter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search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details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desired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string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database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date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search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Show Preview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importing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Check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appear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would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expect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Hide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Preview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collapse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Import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bring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en-AU" dirty="0"/>
          </a:p>
        </p:txBody>
      </p:sp>
      <p:pic>
        <p:nvPicPr>
          <p:cNvPr id="27" name="Grafik 26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431540" y="1024176"/>
            <a:ext cx="3780420" cy="4853096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1144488" y="1988840"/>
            <a:ext cx="907231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hteck 31"/>
          <p:cNvSpPr/>
          <p:nvPr/>
        </p:nvSpPr>
        <p:spPr>
          <a:xfrm>
            <a:off x="1134198" y="1988840"/>
            <a:ext cx="917521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Grafik 29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94837"/>
            <a:ext cx="4011305" cy="4535658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1134197" y="1988840"/>
            <a:ext cx="917521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Grafik 2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24176"/>
            <a:ext cx="3780420" cy="5387430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539553" y="5979680"/>
            <a:ext cx="702896" cy="329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5612311" y="6411606"/>
            <a:ext cx="308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youtu.be/Emkuq5H_FB0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033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8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16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references from PubMed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39843" y="4360455"/>
            <a:ext cx="79605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PubMed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tab.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Type in </a:t>
            </a:r>
            <a:r>
              <a:rPr lang="de-DE" dirty="0" err="1" smtClean="0">
                <a:latin typeface="Arial" panose="020B0604020202020204" pitchFamily="34" charset="0"/>
              </a:rPr>
              <a:t>your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search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terms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Click </a:t>
            </a:r>
            <a:r>
              <a:rPr lang="de-DE" b="1" dirty="0" smtClean="0">
                <a:latin typeface="Arial" panose="020B0604020202020204" pitchFamily="34" charset="0"/>
              </a:rPr>
              <a:t>Search </a:t>
            </a:r>
            <a:r>
              <a:rPr lang="de-DE" b="1" dirty="0" err="1" smtClean="0">
                <a:latin typeface="Arial" panose="020B0604020202020204" pitchFamily="34" charset="0"/>
              </a:rPr>
              <a:t>PubMed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items</a:t>
            </a:r>
            <a:r>
              <a:rPr lang="de-DE" dirty="0" smtClean="0">
                <a:latin typeface="Arial" panose="020B0604020202020204" pitchFamily="34" charset="0"/>
              </a:rPr>
              <a:t> will </a:t>
            </a:r>
            <a:r>
              <a:rPr lang="de-DE" dirty="0" err="1" smtClean="0">
                <a:latin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listed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Preview </a:t>
            </a:r>
            <a:r>
              <a:rPr lang="de-DE" dirty="0" err="1" smtClean="0">
                <a:latin typeface="Arial" panose="020B0604020202020204" pitchFamily="34" charset="0"/>
              </a:rPr>
              <a:t>items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set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number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import</a:t>
            </a:r>
            <a:r>
              <a:rPr lang="de-DE" dirty="0" smtClean="0">
                <a:latin typeface="Arial" panose="020B0604020202020204" pitchFamily="34" charset="0"/>
              </a:rPr>
              <a:t> (not </a:t>
            </a:r>
            <a:r>
              <a:rPr lang="de-DE" dirty="0" err="1" smtClean="0">
                <a:latin typeface="Arial" panose="020B0604020202020204" pitchFamily="34" charset="0"/>
              </a:rPr>
              <a:t>too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many</a:t>
            </a:r>
            <a:r>
              <a:rPr lang="de-DE" dirty="0" smtClean="0">
                <a:latin typeface="Arial" panose="020B0604020202020204" pitchFamily="34" charset="0"/>
              </a:rPr>
              <a:t>!)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Click </a:t>
            </a:r>
            <a:r>
              <a:rPr lang="de-DE" b="1" dirty="0" smtClean="0">
                <a:latin typeface="Arial" panose="020B0604020202020204" pitchFamily="34" charset="0"/>
              </a:rPr>
              <a:t>Import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bring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items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into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your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review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7" y="1268760"/>
            <a:ext cx="4192125" cy="270442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539552" y="3083863"/>
            <a:ext cx="986589" cy="297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hteck 26"/>
          <p:cNvSpPr/>
          <p:nvPr/>
        </p:nvSpPr>
        <p:spPr>
          <a:xfrm>
            <a:off x="414763" y="3703400"/>
            <a:ext cx="986589" cy="297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8"/>
            <a:ext cx="3960440" cy="3591522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5169588" y="2031912"/>
            <a:ext cx="9010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hteck 28"/>
          <p:cNvSpPr/>
          <p:nvPr/>
        </p:nvSpPr>
        <p:spPr>
          <a:xfrm>
            <a:off x="4885208" y="4508869"/>
            <a:ext cx="2782808" cy="259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hteck 29"/>
          <p:cNvSpPr/>
          <p:nvPr/>
        </p:nvSpPr>
        <p:spPr>
          <a:xfrm>
            <a:off x="7668016" y="4516715"/>
            <a:ext cx="601568" cy="297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5588070" y="6461182"/>
            <a:ext cx="308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youtu.be/Emkuq5H_FB0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8812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17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Manually creating an item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" y="1052736"/>
            <a:ext cx="4413477" cy="1936850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4"/>
          <a:stretch/>
        </p:blipFill>
        <p:spPr>
          <a:xfrm>
            <a:off x="198866" y="3110910"/>
            <a:ext cx="5525262" cy="3270418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4806683" y="1268760"/>
            <a:ext cx="37977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Review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home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tab.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black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arrow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next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Import Items.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New Reference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979712" y="1497324"/>
            <a:ext cx="216024" cy="2754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hteck 19"/>
          <p:cNvSpPr/>
          <p:nvPr/>
        </p:nvSpPr>
        <p:spPr>
          <a:xfrm>
            <a:off x="1296125" y="1864436"/>
            <a:ext cx="1115635" cy="219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/>
          <p:cNvSpPr/>
          <p:nvPr/>
        </p:nvSpPr>
        <p:spPr>
          <a:xfrm>
            <a:off x="5940152" y="3361822"/>
            <a:ext cx="28803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Enter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citation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details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Edit Reference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window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sure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select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correct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reference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type (e.g.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journal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article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When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finished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Save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Close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1" name="Rechteck 20"/>
          <p:cNvSpPr/>
          <p:nvPr/>
        </p:nvSpPr>
        <p:spPr>
          <a:xfrm>
            <a:off x="226190" y="3801286"/>
            <a:ext cx="2401594" cy="2757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3456365" y="3451469"/>
            <a:ext cx="899611" cy="349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0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18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655676" y="12399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references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5" y="895976"/>
            <a:ext cx="9144000" cy="2467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5241259" y="3609235"/>
            <a:ext cx="365122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list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sources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also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one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show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source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information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sz="12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return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previous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screen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Close/back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top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right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-hand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corner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390565" y="1184008"/>
            <a:ext cx="740769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99822" y="1196752"/>
            <a:ext cx="5028950" cy="4921503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V="1">
            <a:off x="6850845" y="3284984"/>
            <a:ext cx="63184" cy="35804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39843" y="6409498"/>
            <a:ext cx="308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youtu.be/Emkuq5H_FB0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934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19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Managing duplicates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6" y="980728"/>
            <a:ext cx="4699242" cy="27687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2144800" y="1412776"/>
            <a:ext cx="9870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45" y="2708920"/>
            <a:ext cx="6556360" cy="40375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2" name="Rechteck 21"/>
          <p:cNvSpPr/>
          <p:nvPr/>
        </p:nvSpPr>
        <p:spPr>
          <a:xfrm>
            <a:off x="4913784" y="1287881"/>
            <a:ext cx="4230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Manage </a:t>
            </a:r>
            <a:r>
              <a:rPr lang="de-DE" b="1" dirty="0" err="1">
                <a:solidFill>
                  <a:srgbClr val="000000"/>
                </a:solidFill>
                <a:latin typeface="Arial"/>
              </a:rPr>
              <a:t>Duplicates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opens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Duplicates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window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85513"/>
            <a:ext cx="8280920" cy="5278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understand</a:t>
            </a:r>
            <a:r>
              <a:rPr lang="de-DE" sz="2800" dirty="0" smtClean="0"/>
              <a:t>…</a:t>
            </a:r>
          </a:p>
          <a:p>
            <a:pPr marL="0" indent="0">
              <a:buNone/>
            </a:pPr>
            <a:endParaRPr lang="de-DE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</a:t>
            </a:r>
            <a:r>
              <a:rPr lang="de-DE" sz="2800" dirty="0" err="1" smtClean="0"/>
              <a:t>Systematic</a:t>
            </a:r>
            <a:r>
              <a:rPr lang="de-DE" sz="2800" dirty="0" smtClean="0"/>
              <a:t> </a:t>
            </a:r>
            <a:r>
              <a:rPr lang="de-DE" sz="2800" dirty="0" err="1" smtClean="0"/>
              <a:t>review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access</a:t>
            </a:r>
            <a:r>
              <a:rPr lang="de-DE" sz="2800" dirty="0"/>
              <a:t> </a:t>
            </a:r>
            <a:r>
              <a:rPr lang="de-DE" sz="2800" dirty="0" err="1" smtClean="0"/>
              <a:t>help</a:t>
            </a:r>
            <a:r>
              <a:rPr lang="de-DE" sz="2800" dirty="0" smtClean="0"/>
              <a:t> </a:t>
            </a:r>
            <a:r>
              <a:rPr lang="de-DE" sz="2800" dirty="0" err="1" smtClean="0"/>
              <a:t>both</a:t>
            </a:r>
            <a:r>
              <a:rPr lang="de-DE" sz="2800" dirty="0" smtClean="0"/>
              <a:t> in </a:t>
            </a:r>
            <a:r>
              <a:rPr lang="de-DE" sz="2800" dirty="0" err="1" smtClean="0"/>
              <a:t>and</a:t>
            </a:r>
            <a:r>
              <a:rPr lang="de-DE" sz="2800" dirty="0" smtClean="0"/>
              <a:t> outside 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Basic </a:t>
            </a:r>
            <a:r>
              <a:rPr lang="de-DE" sz="2800" dirty="0" err="1" smtClean="0"/>
              <a:t>navigation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ER Web.</a:t>
            </a:r>
            <a:endParaRPr lang="de-DE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</a:t>
            </a:r>
            <a:r>
              <a:rPr lang="de-DE" sz="2800" dirty="0" err="1" smtClean="0"/>
              <a:t>Importing</a:t>
            </a:r>
            <a:r>
              <a:rPr lang="de-DE" sz="2800" dirty="0" smtClean="0"/>
              <a:t> </a:t>
            </a:r>
            <a:r>
              <a:rPr lang="de-DE" sz="2800" dirty="0" err="1" smtClean="0"/>
              <a:t>references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Managing </a:t>
            </a:r>
            <a:r>
              <a:rPr lang="de-DE" sz="2800" dirty="0" err="1" smtClean="0"/>
              <a:t>duplicates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/>
              <a:t> </a:t>
            </a:r>
            <a:r>
              <a:rPr lang="de-DE" sz="2800" dirty="0" smtClean="0"/>
              <a:t>  </a:t>
            </a:r>
            <a:r>
              <a:rPr lang="de-DE" sz="2800" dirty="0" err="1" smtClean="0"/>
              <a:t>Adding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editing</a:t>
            </a:r>
            <a:r>
              <a:rPr lang="de-DE" sz="2800" dirty="0" smtClean="0"/>
              <a:t> </a:t>
            </a:r>
            <a:r>
              <a:rPr lang="de-DE" sz="2800" dirty="0" err="1" smtClean="0"/>
              <a:t>coding</a:t>
            </a:r>
            <a:r>
              <a:rPr lang="de-DE" sz="2800" dirty="0" smtClean="0"/>
              <a:t> </a:t>
            </a:r>
            <a:r>
              <a:rPr lang="de-DE" sz="2800" dirty="0" err="1" smtClean="0"/>
              <a:t>tools</a:t>
            </a:r>
            <a:r>
              <a:rPr lang="de-DE" sz="2800" dirty="0" smtClean="0"/>
              <a:t>/</a:t>
            </a:r>
            <a:r>
              <a:rPr lang="de-DE" sz="2800" dirty="0" err="1" smtClean="0"/>
              <a:t>codes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Screening.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/>
              <a:t> </a:t>
            </a:r>
            <a:r>
              <a:rPr lang="de-DE" sz="2800" dirty="0" smtClean="0"/>
              <a:t>  Data </a:t>
            </a:r>
            <a:r>
              <a:rPr lang="de-DE" sz="2800" dirty="0" err="1" smtClean="0"/>
              <a:t>extraction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Generating </a:t>
            </a:r>
            <a:r>
              <a:rPr lang="de-DE" sz="2800" dirty="0" err="1" smtClean="0"/>
              <a:t>reports</a:t>
            </a:r>
            <a:r>
              <a:rPr lang="de-DE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 smtClean="0"/>
              <a:t>   PRISMA </a:t>
            </a:r>
            <a:r>
              <a:rPr lang="de-DE" sz="2800" dirty="0" err="1" smtClean="0"/>
              <a:t>diagrams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Workshop Learning Objectives</a:t>
            </a:r>
            <a:endParaRPr lang="en-US" sz="2800" b="1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20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Managing duplicates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9" y="875142"/>
            <a:ext cx="6556360" cy="40375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4" name="Rechteck 23"/>
          <p:cNvSpPr/>
          <p:nvPr/>
        </p:nvSpPr>
        <p:spPr>
          <a:xfrm>
            <a:off x="332655" y="5052134"/>
            <a:ext cx="84786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list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duplicates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u="sng" dirty="0" smtClean="0">
                <a:solidFill>
                  <a:srgbClr val="000000"/>
                </a:solidFill>
                <a:latin typeface="Arial"/>
              </a:rPr>
              <a:t>after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have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imported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new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duplicates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Items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similar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references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left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completed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green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Each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item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assigned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similarity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score,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compared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Master item.</a:t>
            </a:r>
          </a:p>
        </p:txBody>
      </p:sp>
      <p:sp>
        <p:nvSpPr>
          <p:cNvPr id="25" name="Rechteck 24"/>
          <p:cNvSpPr/>
          <p:nvPr/>
        </p:nvSpPr>
        <p:spPr>
          <a:xfrm>
            <a:off x="3851920" y="1196752"/>
            <a:ext cx="864096" cy="203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hteck 25"/>
          <p:cNvSpPr/>
          <p:nvPr/>
        </p:nvSpPr>
        <p:spPr>
          <a:xfrm>
            <a:off x="1293819" y="1219875"/>
            <a:ext cx="2126053" cy="1561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hteck 26"/>
          <p:cNvSpPr/>
          <p:nvPr/>
        </p:nvSpPr>
        <p:spPr>
          <a:xfrm>
            <a:off x="4703034" y="3371305"/>
            <a:ext cx="733062" cy="345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6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21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Managing duplicates – ER Web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2655" y="5052134"/>
            <a:ext cx="84786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Mark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Automatically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that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have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similarity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score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1.00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duplicate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Complete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checked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off.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Incomplete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groups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highlight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differences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User must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duplicate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Not a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duplicate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Mark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Master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6" y="917019"/>
            <a:ext cx="6898728" cy="402379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499992" y="1196752"/>
            <a:ext cx="93610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3239525" y="3717032"/>
            <a:ext cx="4608513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6678264" y="2973611"/>
            <a:ext cx="1163080" cy="360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hteck 22"/>
          <p:cNvSpPr/>
          <p:nvPr/>
        </p:nvSpPr>
        <p:spPr>
          <a:xfrm>
            <a:off x="4566522" y="4600607"/>
            <a:ext cx="1949694" cy="196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9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22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/>
              <a:t>Set 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screening</a:t>
            </a:r>
            <a:r>
              <a:rPr lang="de-DE" sz="2800" dirty="0" smtClean="0"/>
              <a:t> </a:t>
            </a:r>
            <a:r>
              <a:rPr lang="de-DE" sz="2800" dirty="0" err="1" smtClean="0"/>
              <a:t>coding</a:t>
            </a:r>
            <a:r>
              <a:rPr lang="de-DE" sz="2800" dirty="0" smtClean="0"/>
              <a:t> </a:t>
            </a:r>
            <a:r>
              <a:rPr lang="de-DE" sz="2800" dirty="0" err="1" smtClean="0"/>
              <a:t>tool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570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Screening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762839" y="1628800"/>
            <a:ext cx="51296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Screening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uses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inclusion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exclusion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criteria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.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Screening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occurs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two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stages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require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separate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tools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Screening on title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abstract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Screening on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full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text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Important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over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-inclusive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initially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apply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criteria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more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strictly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full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papers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4"/>
          <a:srcRect r="45952"/>
          <a:stretch/>
        </p:blipFill>
        <p:spPr>
          <a:xfrm>
            <a:off x="196585" y="1515021"/>
            <a:ext cx="3439311" cy="457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Rechteck 29"/>
          <p:cNvSpPr/>
          <p:nvPr/>
        </p:nvSpPr>
        <p:spPr>
          <a:xfrm>
            <a:off x="323528" y="3304966"/>
            <a:ext cx="3312368" cy="7920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24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Coding Tool Types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995936" y="1412776"/>
            <a:ext cx="50097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green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Allow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2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types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</a:t>
            </a:r>
            <a:endParaRPr lang="de-DE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Exclude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Allows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v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exclude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comparisons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Can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normal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comparison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(double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entry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Can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only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have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one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level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hierarchy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Enables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easier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frequency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reports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reconciliation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spcAft>
                <a:spcPts val="120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r="45952"/>
          <a:stretch/>
        </p:blipFill>
        <p:spPr>
          <a:xfrm>
            <a:off x="196585" y="1412776"/>
            <a:ext cx="3439311" cy="45782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3" name="Rechteck 22"/>
          <p:cNvSpPr/>
          <p:nvPr/>
        </p:nvSpPr>
        <p:spPr>
          <a:xfrm>
            <a:off x="323528" y="3180590"/>
            <a:ext cx="3312368" cy="7920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/>
          <p:cNvSpPr/>
          <p:nvPr/>
        </p:nvSpPr>
        <p:spPr>
          <a:xfrm>
            <a:off x="3315648" y="880127"/>
            <a:ext cx="2152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i="1" dirty="0" smtClean="0">
                <a:solidFill>
                  <a:srgbClr val="000000"/>
                </a:solidFill>
                <a:latin typeface="Arial"/>
              </a:rPr>
              <a:t>Screening </a:t>
            </a:r>
            <a:r>
              <a:rPr lang="de-DE" sz="2000" b="1" i="1" dirty="0" err="1" smtClean="0">
                <a:solidFill>
                  <a:srgbClr val="000000"/>
                </a:solidFill>
                <a:latin typeface="Arial"/>
              </a:rPr>
              <a:t>tools</a:t>
            </a:r>
            <a:endParaRPr lang="de-DE" sz="20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1618" t="9592" r="41740" b="33427"/>
          <a:stretch/>
        </p:blipFill>
        <p:spPr>
          <a:xfrm>
            <a:off x="1763688" y="4213293"/>
            <a:ext cx="2160240" cy="246884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5" name="Rechteck 24"/>
          <p:cNvSpPr/>
          <p:nvPr/>
        </p:nvSpPr>
        <p:spPr>
          <a:xfrm>
            <a:off x="323528" y="2405690"/>
            <a:ext cx="2520280" cy="231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40" y="4331537"/>
            <a:ext cx="3059934" cy="10416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391979" y="4973741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7030A0"/>
                </a:solidFill>
                <a:latin typeface="Arial"/>
              </a:rPr>
              <a:t>Normal </a:t>
            </a:r>
            <a:r>
              <a:rPr lang="de-DE" sz="1600" b="1" dirty="0" err="1" smtClean="0">
                <a:solidFill>
                  <a:srgbClr val="7030A0"/>
                </a:solidFill>
                <a:latin typeface="Arial"/>
              </a:rPr>
              <a:t>mode</a:t>
            </a:r>
            <a:r>
              <a:rPr lang="de-DE" sz="1600" b="1" dirty="0" smtClean="0">
                <a:solidFill>
                  <a:srgbClr val="7030A0"/>
                </a:solidFill>
                <a:latin typeface="Arial"/>
              </a:rPr>
              <a:t> </a:t>
            </a:r>
            <a:endParaRPr lang="en-AU" sz="1600" b="1" dirty="0">
              <a:solidFill>
                <a:srgbClr val="7030A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995936" y="4430560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solidFill>
                  <a:srgbClr val="7030A0"/>
                </a:solidFill>
                <a:latin typeface="Arial"/>
              </a:rPr>
              <a:t>Comparison</a:t>
            </a:r>
            <a:r>
              <a:rPr lang="de-DE" sz="1600" b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Arial"/>
              </a:rPr>
              <a:t>mode</a:t>
            </a:r>
            <a:r>
              <a:rPr lang="de-DE" sz="1600" b="1" dirty="0" smtClean="0">
                <a:solidFill>
                  <a:srgbClr val="7030A0"/>
                </a:solidFill>
                <a:latin typeface="Arial"/>
              </a:rPr>
              <a:t> </a:t>
            </a:r>
            <a:endParaRPr lang="en-AU" sz="1600" b="1" dirty="0">
              <a:solidFill>
                <a:srgbClr val="7030A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013174" y="4356508"/>
            <a:ext cx="328478" cy="962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31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25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coding tools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1" name="Grafik 20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3" y="1052736"/>
            <a:ext cx="5143764" cy="1612983"/>
          </a:xfrm>
          <a:prstGeom prst="rect">
            <a:avLst/>
          </a:prstGeom>
        </p:spPr>
      </p:pic>
      <p:pic>
        <p:nvPicPr>
          <p:cNvPr id="22" name="Grafik 21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4" y="2531433"/>
            <a:ext cx="7423532" cy="4032457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5284778" y="1061863"/>
            <a:ext cx="3851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Import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Tool(s).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type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from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list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Proceed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en-AU" dirty="0"/>
          </a:p>
        </p:txBody>
      </p:sp>
      <p:sp>
        <p:nvSpPr>
          <p:cNvPr id="24" name="Rechteck 23"/>
          <p:cNvSpPr/>
          <p:nvPr/>
        </p:nvSpPr>
        <p:spPr>
          <a:xfrm>
            <a:off x="226190" y="1452934"/>
            <a:ext cx="1177458" cy="2757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hteck 24"/>
          <p:cNvSpPr/>
          <p:nvPr/>
        </p:nvSpPr>
        <p:spPr>
          <a:xfrm>
            <a:off x="902220" y="4869160"/>
            <a:ext cx="2301627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hteck 25"/>
          <p:cNvSpPr/>
          <p:nvPr/>
        </p:nvSpPr>
        <p:spPr>
          <a:xfrm>
            <a:off x="4796350" y="6207804"/>
            <a:ext cx="711754" cy="356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8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5" y="936219"/>
            <a:ext cx="8207670" cy="5703493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26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Importing public coding tools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672080" y="3787966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Preview it.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Import Selected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need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scroll down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find it.</a:t>
            </a:r>
            <a:endParaRPr lang="en-AU" dirty="0"/>
          </a:p>
        </p:txBody>
      </p:sp>
      <p:sp>
        <p:nvSpPr>
          <p:cNvPr id="27" name="Rechteck 26"/>
          <p:cNvSpPr/>
          <p:nvPr/>
        </p:nvSpPr>
        <p:spPr>
          <a:xfrm>
            <a:off x="468166" y="2348880"/>
            <a:ext cx="3095722" cy="4032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hteck 27"/>
          <p:cNvSpPr/>
          <p:nvPr/>
        </p:nvSpPr>
        <p:spPr>
          <a:xfrm>
            <a:off x="3672080" y="1340768"/>
            <a:ext cx="3276184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hteck 28"/>
          <p:cNvSpPr/>
          <p:nvPr/>
        </p:nvSpPr>
        <p:spPr>
          <a:xfrm>
            <a:off x="5388309" y="6331597"/>
            <a:ext cx="983891" cy="337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3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27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Creating coding tools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4"/>
          <a:stretch/>
        </p:blipFill>
        <p:spPr>
          <a:xfrm>
            <a:off x="428545" y="1419001"/>
            <a:ext cx="7918857" cy="22260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1619672" y="2852936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6300192" y="1479136"/>
            <a:ext cx="576064" cy="293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hteck 2"/>
          <p:cNvSpPr/>
          <p:nvPr/>
        </p:nvSpPr>
        <p:spPr>
          <a:xfrm>
            <a:off x="323528" y="4134289"/>
            <a:ext cx="60486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Either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Tools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Edit Tools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type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give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name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Normal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Comparison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(double)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Create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23" name="Grafik 2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6" y="2994128"/>
            <a:ext cx="2371851" cy="371321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0" name="Rechteck 19"/>
          <p:cNvSpPr/>
          <p:nvPr/>
        </p:nvSpPr>
        <p:spPr>
          <a:xfrm>
            <a:off x="7454348" y="3021496"/>
            <a:ext cx="790060" cy="2491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6084168" y="4221088"/>
            <a:ext cx="576064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6084168" y="4941168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5508104" y="5445224"/>
            <a:ext cx="1008112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516216" y="6381328"/>
            <a:ext cx="576064" cy="293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/>
          <p:cNvSpPr/>
          <p:nvPr/>
        </p:nvSpPr>
        <p:spPr>
          <a:xfrm>
            <a:off x="6040971" y="860003"/>
            <a:ext cx="3009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youtu.be/bGTyqe_ySyA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21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28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Creating child codes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6" y="1052736"/>
            <a:ext cx="7741048" cy="376574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26190" y="5085184"/>
            <a:ext cx="83782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panel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right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Add Child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Code Type, type in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name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description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Create.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85586" y="1467011"/>
            <a:ext cx="554366" cy="299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899592" y="4358878"/>
            <a:ext cx="576064" cy="329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Pfeil nach rechts 19"/>
          <p:cNvSpPr/>
          <p:nvPr/>
        </p:nvSpPr>
        <p:spPr>
          <a:xfrm>
            <a:off x="611560" y="21328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Pfeil nach rechts 20"/>
          <p:cNvSpPr/>
          <p:nvPr/>
        </p:nvSpPr>
        <p:spPr>
          <a:xfrm>
            <a:off x="611560" y="305652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Pfeil nach rechts 21"/>
          <p:cNvSpPr/>
          <p:nvPr/>
        </p:nvSpPr>
        <p:spPr>
          <a:xfrm>
            <a:off x="611560" y="371703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hteck 22"/>
          <p:cNvSpPr/>
          <p:nvPr/>
        </p:nvSpPr>
        <p:spPr>
          <a:xfrm>
            <a:off x="6166357" y="726906"/>
            <a:ext cx="3009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5"/>
              </a:rPr>
              <a:t>https</a:t>
            </a:r>
            <a:r>
              <a:rPr lang="en-AU" sz="1400" dirty="0">
                <a:hlinkClick r:id="rId5"/>
              </a:rPr>
              <a:t>://</a:t>
            </a:r>
            <a:r>
              <a:rPr lang="en-AU" sz="1400" dirty="0" smtClean="0">
                <a:hlinkClick r:id="rId5"/>
              </a:rPr>
              <a:t>youtu.be/bGTyqe_ySyA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065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29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/>
              <a:t>Screen all </a:t>
            </a:r>
            <a:r>
              <a:rPr lang="de-DE" sz="2800" dirty="0" err="1" smtClean="0"/>
              <a:t>items</a:t>
            </a:r>
            <a:r>
              <a:rPr lang="de-DE" sz="2800" dirty="0" smtClean="0"/>
              <a:t> on title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abstract</a:t>
            </a:r>
            <a:r>
              <a:rPr lang="de-DE" sz="2800" dirty="0" smtClean="0"/>
              <a:t>, </a:t>
            </a:r>
            <a:r>
              <a:rPr lang="de-DE" sz="2800" dirty="0" err="1" smtClean="0"/>
              <a:t>using</a:t>
            </a:r>
            <a:r>
              <a:rPr lang="de-DE" sz="2800" dirty="0" smtClean="0"/>
              <a:t> </a:t>
            </a:r>
            <a:r>
              <a:rPr lang="de-DE" sz="2800" dirty="0" err="1" smtClean="0"/>
              <a:t>include</a:t>
            </a:r>
            <a:r>
              <a:rPr lang="de-DE" sz="2800" dirty="0" smtClean="0"/>
              <a:t>/</a:t>
            </a:r>
            <a:r>
              <a:rPr lang="de-DE" sz="2800" dirty="0" err="1" smtClean="0"/>
              <a:t>exclude</a:t>
            </a:r>
            <a:r>
              <a:rPr lang="de-DE" sz="2800" dirty="0" smtClean="0"/>
              <a:t> </a:t>
            </a:r>
            <a:r>
              <a:rPr lang="de-DE" sz="2800" dirty="0" err="1" smtClean="0"/>
              <a:t>criteria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03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Why Systematic Reviews?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684213" y="1270000"/>
            <a:ext cx="8156575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BFE0DA-D9C8-2147-92C4-15C88885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7" y="2039315"/>
            <a:ext cx="81565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2100" dirty="0">
              <a:latin typeface="Arial" panose="020B0604020202020204" pitchFamily="34" charset="0"/>
            </a:endParaRPr>
          </a:p>
          <a:p>
            <a:pPr marL="231775" indent="-231775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“Rather than looking at any study in isolation, we need to look at the body of evidence” (</a:t>
            </a:r>
            <a:r>
              <a:rPr lang="en-US" altLang="en-US" sz="2000" dirty="0" err="1">
                <a:latin typeface="Arial" panose="020B0604020202020204" pitchFamily="34" charset="0"/>
              </a:rPr>
              <a:t>Nordenbo</a:t>
            </a:r>
            <a:r>
              <a:rPr lang="en-US" altLang="en-US" sz="2000" dirty="0">
                <a:latin typeface="Arial" panose="020B0604020202020204" pitchFamily="34" charset="0"/>
              </a:rPr>
              <a:t>, 2009, p. 22)</a:t>
            </a:r>
          </a:p>
          <a:p>
            <a:pPr marL="231775" indent="-231775"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231775" indent="-231775"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231775" indent="-231775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Systematic review: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"a review of research literature using systematic and explicit, accountable methods" (Gough, Oliver &amp; Thomas, 2012, p. 2) </a:t>
            </a:r>
          </a:p>
          <a:p>
            <a:pPr marL="1028700" lvl="1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Transparent and explicit</a:t>
            </a:r>
          </a:p>
          <a:p>
            <a:pPr marL="1028700" lvl="1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Replicable and updatable</a:t>
            </a:r>
          </a:p>
          <a:p>
            <a:pPr marL="1028700" lvl="1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Identify gaps, contradictions or (in)consistencies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2100" dirty="0"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387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/>
                <a:cs typeface="+mn-cs"/>
              </a:rPr>
              <a:t>References Tab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30</a:t>
            </a:fld>
            <a:endParaRPr lang="en-AU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0" y="1023572"/>
            <a:ext cx="7626742" cy="321326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6300192" y="2060848"/>
            <a:ext cx="9870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" y="996873"/>
            <a:ext cx="7883769" cy="3800279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395536" y="5157192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View Options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customise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item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Change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Page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size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change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page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GO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next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an item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that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record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509622" y="2492896"/>
            <a:ext cx="2006594" cy="45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Grafik 28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0" y="1017256"/>
            <a:ext cx="8270524" cy="3864042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748928" y="3501008"/>
            <a:ext cx="3844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5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Screening items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9133698" cy="35463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5063775" y="1733248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Title</a:t>
            </a:r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43033" y="606883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Abstract</a:t>
            </a:r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7504" y="172635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</a:rPr>
              <a:t>Coding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tool</a:t>
            </a:r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303867" y="1726359"/>
            <a:ext cx="17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Auto </a:t>
            </a:r>
            <a:r>
              <a:rPr lang="de-DE" b="1" dirty="0" err="1" smtClean="0">
                <a:latin typeface="Arial" panose="020B0604020202020204" pitchFamily="34" charset="0"/>
              </a:rPr>
              <a:t>Advance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436096" y="2095691"/>
            <a:ext cx="0" cy="104527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2339752" y="3140968"/>
            <a:ext cx="5112568" cy="2160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hteck 24"/>
          <p:cNvSpPr/>
          <p:nvPr/>
        </p:nvSpPr>
        <p:spPr>
          <a:xfrm>
            <a:off x="2339752" y="3356992"/>
            <a:ext cx="6691896" cy="20162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Gerade Verbindung mit Pfeil 25"/>
          <p:cNvCxnSpPr>
            <a:stCxn id="20" idx="0"/>
          </p:cNvCxnSpPr>
          <p:nvPr/>
        </p:nvCxnSpPr>
        <p:spPr>
          <a:xfrm flipV="1">
            <a:off x="3103443" y="5373216"/>
            <a:ext cx="748477" cy="69561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1" idx="2"/>
            <a:endCxn id="30" idx="0"/>
          </p:cNvCxnSpPr>
          <p:nvPr/>
        </p:nvCxnSpPr>
        <p:spPr>
          <a:xfrm>
            <a:off x="841038" y="2095691"/>
            <a:ext cx="184822" cy="6132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7740352" y="2420888"/>
            <a:ext cx="792088" cy="2880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Gerade Verbindung mit Pfeil 28"/>
          <p:cNvCxnSpPr>
            <a:stCxn id="22" idx="2"/>
          </p:cNvCxnSpPr>
          <p:nvPr/>
        </p:nvCxnSpPr>
        <p:spPr>
          <a:xfrm>
            <a:off x="8167758" y="2095691"/>
            <a:ext cx="4642" cy="32519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0" y="2708920"/>
            <a:ext cx="2051720" cy="19442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74248" y="641201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32" name="Rechteck 31"/>
          <p:cNvSpPr/>
          <p:nvPr/>
        </p:nvSpPr>
        <p:spPr>
          <a:xfrm>
            <a:off x="2267742" y="2438861"/>
            <a:ext cx="1368153" cy="27005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feld 32"/>
          <p:cNvSpPr txBox="1"/>
          <p:nvPr/>
        </p:nvSpPr>
        <p:spPr>
          <a:xfrm>
            <a:off x="2267742" y="172635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Navigation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2949980" y="2060848"/>
            <a:ext cx="4642" cy="32519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8676455" y="2879953"/>
            <a:ext cx="355193" cy="2610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feld 35"/>
          <p:cNvSpPr txBox="1"/>
          <p:nvPr/>
        </p:nvSpPr>
        <p:spPr>
          <a:xfrm>
            <a:off x="4393711" y="6041002"/>
            <a:ext cx="479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edit</a:t>
            </a:r>
            <a:r>
              <a:rPr lang="de-DE" dirty="0" smtClean="0">
                <a:latin typeface="Arial" panose="020B0604020202020204" pitchFamily="34" charset="0"/>
              </a:rPr>
              <a:t> an item </a:t>
            </a:r>
            <a:r>
              <a:rPr lang="de-DE" dirty="0" err="1" smtClean="0">
                <a:latin typeface="Arial" panose="020B0604020202020204" pitchFamily="34" charset="0"/>
              </a:rPr>
              <a:t>record</a:t>
            </a:r>
            <a:r>
              <a:rPr lang="de-DE" dirty="0" smtClean="0">
                <a:latin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</a:rPr>
              <a:t>you</a:t>
            </a:r>
            <a:r>
              <a:rPr lang="de-DE" dirty="0" smtClean="0">
                <a:latin typeface="Arial" panose="020B0604020202020204" pitchFamily="34" charset="0"/>
              </a:rPr>
              <a:t> must </a:t>
            </a:r>
            <a:r>
              <a:rPr lang="de-DE" dirty="0" err="1" smtClean="0">
                <a:latin typeface="Arial" panose="020B0604020202020204" pitchFamily="34" charset="0"/>
              </a:rPr>
              <a:t>click</a:t>
            </a:r>
            <a:r>
              <a:rPr lang="de-DE" dirty="0" smtClean="0">
                <a:latin typeface="Arial" panose="020B0604020202020204" pitchFamily="34" charset="0"/>
              </a:rPr>
              <a:t> on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Edit </a:t>
            </a:r>
            <a:r>
              <a:rPr lang="de-DE" dirty="0" err="1" smtClean="0">
                <a:latin typeface="Arial" panose="020B0604020202020204" pitchFamily="34" charset="0"/>
              </a:rPr>
              <a:t>button</a:t>
            </a:r>
            <a:endParaRPr lang="en-AU" dirty="0">
              <a:latin typeface="Arial" panose="020B0604020202020204" pitchFamily="34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6660231" y="3140968"/>
            <a:ext cx="2193262" cy="290003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1271657" y="981374"/>
            <a:ext cx="704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</a:rPr>
              <a:t>The EPPI-</a:t>
            </a:r>
            <a:r>
              <a:rPr lang="de-DE" dirty="0" err="1" smtClean="0">
                <a:latin typeface="Arial" panose="020B0604020202020204" pitchFamily="34" charset="0"/>
              </a:rPr>
              <a:t>Reviewer</a:t>
            </a:r>
            <a:r>
              <a:rPr lang="de-DE" dirty="0" smtClean="0">
                <a:latin typeface="Arial" panose="020B0604020202020204" pitchFamily="34" charset="0"/>
              </a:rPr>
              <a:t> Web Item Details </a:t>
            </a:r>
            <a:r>
              <a:rPr lang="de-DE" dirty="0" err="1" smtClean="0">
                <a:latin typeface="Arial" panose="020B0604020202020204" pitchFamily="34" charset="0"/>
              </a:rPr>
              <a:t>interface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  <a:endParaRPr lang="en-AU" dirty="0"/>
          </a:p>
        </p:txBody>
      </p:sp>
      <p:sp>
        <p:nvSpPr>
          <p:cNvPr id="38" name="Textfeld 37"/>
          <p:cNvSpPr txBox="1"/>
          <p:nvPr/>
        </p:nvSpPr>
        <p:spPr>
          <a:xfrm>
            <a:off x="226190" y="60688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Info box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800014" y="4653136"/>
            <a:ext cx="751533" cy="14156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30" grpId="0" animBg="1"/>
      <p:bldP spid="32" grpId="0" animBg="1"/>
      <p:bldP spid="33" grpId="0"/>
      <p:bldP spid="35" grpId="0" animBg="1"/>
      <p:bldP spid="36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0" y="2132856"/>
            <a:ext cx="9162459" cy="367572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Screening items – ER Web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876256" y="2348880"/>
            <a:ext cx="792088" cy="2880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hteck 31"/>
          <p:cNvSpPr/>
          <p:nvPr/>
        </p:nvSpPr>
        <p:spPr>
          <a:xfrm>
            <a:off x="2411760" y="3068960"/>
            <a:ext cx="3384376" cy="2160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hteck 32"/>
          <p:cNvSpPr/>
          <p:nvPr/>
        </p:nvSpPr>
        <p:spPr>
          <a:xfrm>
            <a:off x="0" y="2348880"/>
            <a:ext cx="2123728" cy="12241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feld 33"/>
          <p:cNvSpPr txBox="1"/>
          <p:nvPr/>
        </p:nvSpPr>
        <p:spPr>
          <a:xfrm>
            <a:off x="5124950" y="168687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Show relevant </a:t>
            </a:r>
            <a:r>
              <a:rPr lang="de-DE" b="1" dirty="0" err="1" smtClean="0">
                <a:latin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</a:rPr>
              <a:t> irrelevant </a:t>
            </a:r>
            <a:r>
              <a:rPr lang="de-DE" b="1" dirty="0" err="1" smtClean="0">
                <a:latin typeface="Arial" panose="020B0604020202020204" pitchFamily="34" charset="0"/>
              </a:rPr>
              <a:t>terms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35" name="Gerade Verbindung mit Pfeil 34"/>
          <p:cNvCxnSpPr>
            <a:stCxn id="34" idx="2"/>
            <a:endCxn id="31" idx="0"/>
          </p:cNvCxnSpPr>
          <p:nvPr/>
        </p:nvCxnSpPr>
        <p:spPr>
          <a:xfrm>
            <a:off x="7134475" y="2056202"/>
            <a:ext cx="137825" cy="2926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10684" y="60119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Add </a:t>
            </a:r>
            <a:r>
              <a:rPr lang="de-DE" b="1" dirty="0" err="1" smtClean="0">
                <a:latin typeface="Arial" panose="020B0604020202020204" pitchFamily="34" charset="0"/>
              </a:rPr>
              <a:t>terms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or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change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</a:rPr>
              <a:t> style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37" name="Gerade Verbindung mit Pfeil 36"/>
          <p:cNvCxnSpPr>
            <a:stCxn id="36" idx="0"/>
            <a:endCxn id="32" idx="2"/>
          </p:cNvCxnSpPr>
          <p:nvPr/>
        </p:nvCxnSpPr>
        <p:spPr>
          <a:xfrm flipV="1">
            <a:off x="2357316" y="3284984"/>
            <a:ext cx="1746632" cy="272701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23528" y="168687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</a:rPr>
              <a:t>Customise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phrases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>
          <a:xfrm flipH="1">
            <a:off x="1061864" y="2056202"/>
            <a:ext cx="418391" cy="5807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43" name="Rechteck 42"/>
          <p:cNvSpPr/>
          <p:nvPr/>
        </p:nvSpPr>
        <p:spPr>
          <a:xfrm>
            <a:off x="7259217" y="2816931"/>
            <a:ext cx="697159" cy="3927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Textfeld 43"/>
          <p:cNvSpPr txBox="1"/>
          <p:nvPr/>
        </p:nvSpPr>
        <p:spPr>
          <a:xfrm>
            <a:off x="7023607" y="6011996"/>
            <a:ext cx="1289474" cy="37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</a:rPr>
              <a:t>Find PDF </a:t>
            </a:r>
            <a:endParaRPr lang="en-AU" b="1" dirty="0">
              <a:latin typeface="Arial" panose="020B0604020202020204" pitchFamily="34" charset="0"/>
            </a:endParaRPr>
          </a:p>
        </p:txBody>
      </p:sp>
      <p:cxnSp>
        <p:nvCxnSpPr>
          <p:cNvPr id="45" name="Gerade Verbindung mit Pfeil 44"/>
          <p:cNvCxnSpPr>
            <a:endCxn id="43" idx="2"/>
          </p:cNvCxnSpPr>
          <p:nvPr/>
        </p:nvCxnSpPr>
        <p:spPr>
          <a:xfrm flipH="1" flipV="1">
            <a:off x="7607797" y="3209661"/>
            <a:ext cx="20364" cy="28125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6" grpId="0"/>
      <p:bldP spid="38" grpId="0"/>
      <p:bldP spid="43" grpId="0" animBg="1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" y="988400"/>
            <a:ext cx="6831131" cy="24766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Viewing coding record – ER Web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4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33</a:t>
            </a:fld>
            <a:endParaRPr lang="en-AU" dirty="0"/>
          </a:p>
        </p:txBody>
      </p:sp>
      <p:sp>
        <p:nvSpPr>
          <p:cNvPr id="60" name="Textfeld 59"/>
          <p:cNvSpPr txBox="1"/>
          <p:nvPr/>
        </p:nvSpPr>
        <p:spPr>
          <a:xfrm>
            <a:off x="6876681" y="1474906"/>
            <a:ext cx="211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see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what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you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have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coded</a:t>
            </a:r>
            <a:r>
              <a:rPr lang="de-DE" dirty="0" smtClean="0">
                <a:latin typeface="Arial" panose="020B0604020202020204" pitchFamily="34" charset="0"/>
              </a:rPr>
              <a:t> at </a:t>
            </a:r>
            <a:r>
              <a:rPr lang="de-DE" dirty="0" err="1" smtClean="0">
                <a:latin typeface="Arial" panose="020B0604020202020204" pitchFamily="34" charset="0"/>
              </a:rPr>
              <a:t>any</a:t>
            </a:r>
            <a:r>
              <a:rPr lang="de-DE" dirty="0" smtClean="0">
                <a:latin typeface="Arial" panose="020B0604020202020204" pitchFamily="34" charset="0"/>
              </a:rPr>
              <a:t> time, </a:t>
            </a:r>
            <a:r>
              <a:rPr lang="de-DE" dirty="0" err="1" smtClean="0">
                <a:latin typeface="Arial" panose="020B0604020202020204" pitchFamily="34" charset="0"/>
              </a:rPr>
              <a:t>click</a:t>
            </a:r>
            <a:r>
              <a:rPr lang="de-DE" dirty="0" smtClean="0">
                <a:latin typeface="Arial" panose="020B0604020202020204" pitchFamily="34" charset="0"/>
              </a:rPr>
              <a:t> on </a:t>
            </a:r>
            <a:r>
              <a:rPr lang="de-DE" b="1" dirty="0" err="1" smtClean="0">
                <a:latin typeface="Arial" panose="020B0604020202020204" pitchFamily="34" charset="0"/>
              </a:rPr>
              <a:t>Coding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</a:rPr>
              <a:t>record</a:t>
            </a:r>
            <a:r>
              <a:rPr lang="de-DE" b="1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then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View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0938" y="3946293"/>
            <a:ext cx="4201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Arial" panose="020B0604020202020204" pitchFamily="34" charset="0"/>
              </a:rPr>
              <a:t>Keeps</a:t>
            </a:r>
            <a:r>
              <a:rPr lang="de-DE" dirty="0" smtClean="0">
                <a:latin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</a:rPr>
              <a:t>thorough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record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every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coding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decision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made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</a:rPr>
              <a:t> all </a:t>
            </a:r>
            <a:r>
              <a:rPr lang="de-DE" dirty="0" err="1" smtClean="0">
                <a:latin typeface="Arial" panose="020B0604020202020204" pitchFamily="34" charset="0"/>
              </a:rPr>
              <a:t>review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members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228184" y="2818745"/>
            <a:ext cx="402451" cy="2502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2195736" y="964118"/>
            <a:ext cx="80313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741319" y="3430117"/>
            <a:ext cx="257551" cy="4812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1078"/>
            <a:ext cx="3880049" cy="212100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87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34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/>
              <a:t>Locate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upload</a:t>
            </a:r>
            <a:r>
              <a:rPr lang="de-DE" sz="2800" dirty="0" smtClean="0"/>
              <a:t> PDFs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any</a:t>
            </a:r>
            <a:r>
              <a:rPr lang="de-DE" sz="2800" dirty="0" smtClean="0"/>
              <a:t> </a:t>
            </a:r>
            <a:r>
              <a:rPr lang="de-DE" sz="2800" dirty="0" err="1" smtClean="0"/>
              <a:t>items</a:t>
            </a:r>
            <a:r>
              <a:rPr lang="de-DE" sz="2800" dirty="0" smtClean="0"/>
              <a:t> </a:t>
            </a:r>
            <a:r>
              <a:rPr lang="de-DE" sz="2800" dirty="0" err="1" smtClean="0"/>
              <a:t>marked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INCLUDE on title &amp; </a:t>
            </a:r>
            <a:r>
              <a:rPr lang="de-DE" sz="2800" dirty="0" err="1" smtClean="0"/>
              <a:t>abstract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602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35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err="1" smtClean="0">
                <a:latin typeface="Calibri"/>
                <a:cs typeface="+mn-cs"/>
              </a:rPr>
              <a:t>Frequency</a:t>
            </a:r>
            <a:r>
              <a:rPr lang="de-DE" sz="2800" b="1" dirty="0" smtClean="0">
                <a:latin typeface="Calibri"/>
                <a:cs typeface="+mn-cs"/>
              </a:rPr>
              <a:t> Report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3" y="918301"/>
            <a:ext cx="8840195" cy="40228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39842" y="5126738"/>
            <a:ext cx="88658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de-DE" dirty="0">
                <a:solidFill>
                  <a:srgbClr val="000000"/>
                </a:solidFill>
                <a:latin typeface="Arial"/>
              </a:rPr>
              <a:t>In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Frequencies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tab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select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parent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Set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frequencies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Frequencies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only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retrieved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one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level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hierarchy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blue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Count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column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list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138365" y="1700808"/>
            <a:ext cx="505643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226190" y="1334808"/>
            <a:ext cx="1249466" cy="438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36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err="1" smtClean="0">
                <a:latin typeface="Calibri"/>
                <a:cs typeface="+mn-cs"/>
              </a:rPr>
              <a:t>Include</a:t>
            </a:r>
            <a:r>
              <a:rPr lang="de-DE" sz="2800" b="1" dirty="0" smtClean="0">
                <a:latin typeface="Calibri"/>
                <a:cs typeface="+mn-cs"/>
              </a:rPr>
              <a:t>, </a:t>
            </a:r>
            <a:r>
              <a:rPr lang="de-DE" sz="2800" b="1" dirty="0" err="1" smtClean="0">
                <a:latin typeface="Calibri"/>
                <a:cs typeface="+mn-cs"/>
              </a:rPr>
              <a:t>Exclude</a:t>
            </a:r>
            <a:r>
              <a:rPr lang="de-DE" sz="2800" b="1" dirty="0" smtClean="0">
                <a:latin typeface="Calibri"/>
                <a:cs typeface="+mn-cs"/>
              </a:rPr>
              <a:t>, Delete </a:t>
            </a:r>
            <a:r>
              <a:rPr lang="de-DE" sz="2800" b="1" dirty="0" err="1" smtClean="0">
                <a:latin typeface="Calibri"/>
                <a:cs typeface="+mn-cs"/>
              </a:rPr>
              <a:t>flags</a:t>
            </a:r>
            <a:r>
              <a:rPr lang="de-DE" sz="2800" b="1" dirty="0" smtClean="0">
                <a:latin typeface="Calibri"/>
                <a:cs typeface="+mn-cs"/>
              </a:rPr>
              <a:t> – ER Web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9843" y="918285"/>
            <a:ext cx="8544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imported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automatically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(I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flag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Exclude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(E)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Deleted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(D),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can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help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organise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>
          <a:xfrm>
            <a:off x="361430" y="2141251"/>
            <a:ext cx="3854648" cy="19442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4367499"/>
            <a:ext cx="4222967" cy="23623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4426397" y="2017761"/>
            <a:ext cx="47176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can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list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I, 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D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icons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dirty="0">
              <a:solidFill>
                <a:srgbClr val="000000"/>
              </a:solidFill>
              <a:latin typeface="Arial"/>
            </a:endParaRPr>
          </a:p>
          <a:p>
            <a:pPr defTabSz="685800">
              <a:spcAft>
                <a:spcPts val="1200"/>
              </a:spcAft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change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item‘s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flag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item(s)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In/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Exclude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changing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E.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selected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documents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specific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change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Assign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Excluded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Assign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mark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D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trash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can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icon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155279" y="3033980"/>
            <a:ext cx="9981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hteck 19"/>
          <p:cNvSpPr/>
          <p:nvPr/>
        </p:nvSpPr>
        <p:spPr>
          <a:xfrm>
            <a:off x="1691680" y="4725144"/>
            <a:ext cx="576064" cy="260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1691680" y="5949280"/>
            <a:ext cx="775697" cy="2880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1390457" y="4725144"/>
            <a:ext cx="301223" cy="274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1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37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475656" y="1387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Uploading PDFs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3" y="960372"/>
            <a:ext cx="5493032" cy="524537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26190" y="5877273"/>
            <a:ext cx="457378" cy="293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hteck 2"/>
          <p:cNvSpPr/>
          <p:nvPr/>
        </p:nvSpPr>
        <p:spPr>
          <a:xfrm>
            <a:off x="5664745" y="1132670"/>
            <a:ext cx="315572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Upload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at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bottom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item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record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Select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file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want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upload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Open.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file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will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now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appear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bottom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item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record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,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Documents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panel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view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PDF,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green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eye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icon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delete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PDF,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trash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icon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37" y="5260080"/>
            <a:ext cx="6703631" cy="1121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Rechteck 19"/>
          <p:cNvSpPr/>
          <p:nvPr/>
        </p:nvSpPr>
        <p:spPr>
          <a:xfrm>
            <a:off x="7812360" y="5986736"/>
            <a:ext cx="288032" cy="322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8532440" y="6016203"/>
            <a:ext cx="203945" cy="304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7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38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/>
              <a:t>Screen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items</a:t>
            </a:r>
            <a:r>
              <a:rPr lang="de-DE" sz="2800" dirty="0" smtClean="0"/>
              <a:t> </a:t>
            </a:r>
            <a:r>
              <a:rPr lang="de-DE" sz="2800" dirty="0" err="1" smtClean="0"/>
              <a:t>again</a:t>
            </a:r>
            <a:r>
              <a:rPr lang="de-DE" sz="2800" dirty="0" smtClean="0"/>
              <a:t>, </a:t>
            </a:r>
            <a:r>
              <a:rPr lang="de-DE" sz="2800" dirty="0" err="1" smtClean="0"/>
              <a:t>reading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full</a:t>
            </a:r>
            <a:r>
              <a:rPr lang="de-DE" sz="2800" dirty="0" smtClean="0"/>
              <a:t> </a:t>
            </a:r>
            <a:r>
              <a:rPr lang="de-DE" sz="2800" dirty="0" err="1" smtClean="0"/>
              <a:t>text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59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39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/>
              <a:t>Set 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extraction</a:t>
            </a:r>
            <a:r>
              <a:rPr lang="de-DE" sz="2800" dirty="0" smtClean="0"/>
              <a:t> </a:t>
            </a:r>
            <a:r>
              <a:rPr lang="de-DE" sz="2800" dirty="0" err="1" smtClean="0"/>
              <a:t>coding</a:t>
            </a:r>
            <a:r>
              <a:rPr lang="de-DE" sz="2800" dirty="0" smtClean="0"/>
              <a:t> </a:t>
            </a:r>
            <a:r>
              <a:rPr lang="de-DE" sz="2800" dirty="0" err="1" smtClean="0"/>
              <a:t>tool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8939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Aggregative v Configurative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BFCA0FF1-89B7-9F4D-8864-EA9B3206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24446"/>
            <a:ext cx="8156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1809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6270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6270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6270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4138" indent="0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de-DE" altLang="en-US" sz="2000" b="1" dirty="0" err="1">
                <a:latin typeface="Arial" panose="020B0604020202020204" pitchFamily="34" charset="0"/>
              </a:rPr>
              <a:t>Aggregative</a:t>
            </a:r>
            <a:r>
              <a:rPr lang="de-DE" altLang="en-US" sz="2000" b="1" dirty="0">
                <a:latin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Arial" panose="020B0604020202020204" pitchFamily="34" charset="0"/>
              </a:rPr>
              <a:t>reviews</a:t>
            </a:r>
            <a:r>
              <a:rPr lang="de-DE" altLang="en-US" sz="2000" b="1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predominately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add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up</a:t>
            </a:r>
            <a:r>
              <a:rPr lang="de-DE" altLang="en-US" sz="2000" dirty="0">
                <a:latin typeface="Arial" panose="020B0604020202020204" pitchFamily="34" charset="0"/>
              </a:rPr>
              <a:t> (</a:t>
            </a:r>
            <a:r>
              <a:rPr lang="de-DE" altLang="en-US" sz="2000" dirty="0" err="1">
                <a:latin typeface="Arial" panose="020B0604020202020204" pitchFamily="34" charset="0"/>
              </a:rPr>
              <a:t>aggregate</a:t>
            </a:r>
            <a:r>
              <a:rPr lang="de-DE" altLang="en-US" sz="2000" dirty="0">
                <a:latin typeface="Arial" panose="020B0604020202020204" pitchFamily="34" charset="0"/>
              </a:rPr>
              <a:t>) </a:t>
            </a:r>
            <a:r>
              <a:rPr lang="de-DE" altLang="en-US" sz="2000" dirty="0" err="1">
                <a:latin typeface="Arial" panose="020B0604020202020204" pitchFamily="34" charset="0"/>
              </a:rPr>
              <a:t>findings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primary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studies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to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answer</a:t>
            </a:r>
            <a:r>
              <a:rPr lang="de-DE" altLang="en-US" sz="2000" dirty="0">
                <a:latin typeface="Arial" panose="020B0604020202020204" pitchFamily="34" charset="0"/>
              </a:rPr>
              <a:t> a </a:t>
            </a:r>
            <a:r>
              <a:rPr lang="de-DE" altLang="en-US" sz="2000" dirty="0" err="1">
                <a:latin typeface="Arial" panose="020B0604020202020204" pitchFamily="34" charset="0"/>
              </a:rPr>
              <a:t>review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</a:rPr>
              <a:t>question</a:t>
            </a:r>
            <a:r>
              <a:rPr lang="de-DE" altLang="en-US" sz="2000" dirty="0" smtClean="0">
                <a:latin typeface="Arial" panose="020B0604020202020204" pitchFamily="34" charset="0"/>
              </a:rPr>
              <a:t>.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en-US" sz="2000" dirty="0" smtClean="0">
                <a:latin typeface="Arial" panose="020B0604020202020204" pitchFamily="34" charset="0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</a:rPr>
              <a:t>indicate</a:t>
            </a:r>
            <a:r>
              <a:rPr lang="de-DE" altLang="en-US" sz="2000" dirty="0" smtClean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direction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or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size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 err="1">
                <a:latin typeface="Arial" panose="020B0604020202020204" pitchFamily="34" charset="0"/>
              </a:rPr>
              <a:t>effect</a:t>
            </a:r>
            <a:r>
              <a:rPr lang="de-DE" altLang="en-US" sz="2000" dirty="0">
                <a:latin typeface="Arial" panose="020B0604020202020204" pitchFamily="34" charset="0"/>
              </a:rPr>
              <a:t> in a meta-analysis</a:t>
            </a:r>
            <a:r>
              <a:rPr lang="de-DE" altLang="en-US" sz="20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endParaRPr lang="de-DE" altLang="en-US" sz="2000" dirty="0">
              <a:latin typeface="Arial" panose="020B0604020202020204" pitchFamily="34" charset="0"/>
            </a:endParaRPr>
          </a:p>
          <a:p>
            <a:pPr marL="84138" indent="0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de-DE" altLang="en-US" sz="2000" b="1" dirty="0" err="1">
                <a:latin typeface="Arial" panose="020B0604020202020204" pitchFamily="34" charset="0"/>
              </a:rPr>
              <a:t>Configurative</a:t>
            </a:r>
            <a:r>
              <a:rPr lang="de-DE" altLang="en-US" sz="2000" b="1" dirty="0">
                <a:latin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Arial" panose="020B0604020202020204" pitchFamily="34" charset="0"/>
              </a:rPr>
              <a:t>reviews</a:t>
            </a:r>
            <a:r>
              <a:rPr lang="de-DE" altLang="en-US" sz="2000" b="1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predominately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 err="1">
                <a:latin typeface="Arial" panose="020B0604020202020204" pitchFamily="34" charset="0"/>
              </a:rPr>
              <a:t>arrange</a:t>
            </a:r>
            <a:r>
              <a:rPr lang="de-DE" altLang="en-US" sz="2000" dirty="0">
                <a:latin typeface="Arial" panose="020B0604020202020204" pitchFamily="34" charset="0"/>
              </a:rPr>
              <a:t> (</a:t>
            </a:r>
            <a:r>
              <a:rPr lang="de-DE" altLang="en-US" sz="2000" dirty="0" err="1">
                <a:latin typeface="Arial" panose="020B0604020202020204" pitchFamily="34" charset="0"/>
              </a:rPr>
              <a:t>configure</a:t>
            </a:r>
            <a:r>
              <a:rPr lang="de-DE" altLang="en-US" sz="2000" dirty="0">
                <a:latin typeface="Arial" panose="020B0604020202020204" pitchFamily="34" charset="0"/>
              </a:rPr>
              <a:t>) </a:t>
            </a:r>
            <a:r>
              <a:rPr lang="de-DE" altLang="en-US" sz="2000" dirty="0" err="1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findings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 err="1">
                <a:latin typeface="Arial" panose="020B0604020202020204" pitchFamily="34" charset="0"/>
              </a:rPr>
              <a:t>primary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studies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to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answer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review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 err="1" smtClean="0">
                <a:latin typeface="Arial" panose="020B0604020202020204" pitchFamily="34" charset="0"/>
              </a:rPr>
              <a:t>question</a:t>
            </a:r>
            <a:r>
              <a:rPr lang="de-DE" altLang="en-US" sz="20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en-US" sz="2000" dirty="0" smtClean="0">
                <a:latin typeface="Arial" panose="020B0604020202020204" pitchFamily="34" charset="0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</a:rPr>
              <a:t>offer</a:t>
            </a:r>
            <a:r>
              <a:rPr lang="de-DE" altLang="en-US" sz="2000" dirty="0" smtClean="0">
                <a:latin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</a:rPr>
              <a:t>a </a:t>
            </a:r>
            <a:r>
              <a:rPr lang="de-DE" altLang="en-US" sz="2000" dirty="0" err="1">
                <a:latin typeface="Arial" panose="020B0604020202020204" pitchFamily="34" charset="0"/>
              </a:rPr>
              <a:t>meaningful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picture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what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 err="1">
                <a:latin typeface="Arial" panose="020B0604020202020204" pitchFamily="34" charset="0"/>
              </a:rPr>
              <a:t>research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is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telling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us</a:t>
            </a:r>
            <a:r>
              <a:rPr lang="de-DE" altLang="en-US" sz="20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endParaRPr lang="de-DE" altLang="en-US" sz="2000" dirty="0">
              <a:latin typeface="Arial" panose="020B0604020202020204" pitchFamily="34" charset="0"/>
            </a:endParaRPr>
          </a:p>
          <a:p>
            <a:pPr marL="84138" indent="0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  <a:defRPr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"/>
          <a:stretch>
            <a:fillRect/>
          </a:stretch>
        </p:blipFill>
        <p:spPr bwMode="auto">
          <a:xfrm>
            <a:off x="5725691" y="2260278"/>
            <a:ext cx="29448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0" y="4516838"/>
            <a:ext cx="31400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40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19679" y="138764"/>
            <a:ext cx="630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Data Extraction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03848" y="928670"/>
            <a:ext cx="58888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After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screening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full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text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Detailed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methods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results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Produce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synthesis</a:t>
            </a:r>
            <a:endParaRPr lang="de-DE" b="1" dirty="0" smtClean="0">
              <a:solidFill>
                <a:srgbClr val="000000"/>
              </a:solidFill>
              <a:latin typeface="Arial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May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Information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about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study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sample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study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design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Inductive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qualitative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text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2" y="1052736"/>
            <a:ext cx="2703965" cy="41019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7" y="4127876"/>
            <a:ext cx="2917079" cy="255791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4371839" y="5150931"/>
            <a:ext cx="45289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Try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stick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3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levels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Section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(e.g. Sample Description)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Question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(e.g. Sample Focus)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Answer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(e.g.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Teachers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95936" y="3766540"/>
            <a:ext cx="5009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000000"/>
                </a:solidFill>
                <a:latin typeface="Arial"/>
              </a:rPr>
              <a:t>Collecting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outcome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data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statistical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meta-analysis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  <a:latin typeface="Arial"/>
              </a:rPr>
              <a:t>Study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quality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relevance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41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/>
              <a:t>Extract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included</a:t>
            </a:r>
            <a:r>
              <a:rPr lang="de-DE" sz="2800" dirty="0" smtClean="0"/>
              <a:t> </a:t>
            </a:r>
            <a:r>
              <a:rPr lang="de-DE" sz="2800" dirty="0" err="1" smtClean="0"/>
              <a:t>items</a:t>
            </a:r>
            <a:r>
              <a:rPr lang="de-DE" sz="28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Run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reports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able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712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42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latin typeface="Calibri"/>
                <a:cs typeface="+mn-cs"/>
              </a:rPr>
              <a:t>Line </a:t>
            </a:r>
            <a:r>
              <a:rPr lang="de-DE" sz="2800" b="1" dirty="0" err="1" smtClean="0">
                <a:latin typeface="Calibri"/>
                <a:cs typeface="+mn-cs"/>
              </a:rPr>
              <a:t>by</a:t>
            </a:r>
            <a:r>
              <a:rPr lang="de-DE" sz="2800" b="1" dirty="0" smtClean="0">
                <a:latin typeface="Calibri"/>
                <a:cs typeface="+mn-cs"/>
              </a:rPr>
              <a:t> Line PDF </a:t>
            </a:r>
            <a:r>
              <a:rPr lang="de-DE" sz="2800" b="1" dirty="0" err="1" smtClean="0">
                <a:latin typeface="Calibri"/>
                <a:cs typeface="+mn-cs"/>
              </a:rPr>
              <a:t>Coding</a:t>
            </a:r>
            <a:r>
              <a:rPr lang="de-DE" sz="2800" b="1" dirty="0" smtClean="0">
                <a:latin typeface="Calibri"/>
                <a:cs typeface="+mn-cs"/>
              </a:rPr>
              <a:t>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2"/>
          <a:stretch/>
        </p:blipFill>
        <p:spPr>
          <a:xfrm>
            <a:off x="233445" y="3573016"/>
            <a:ext cx="8385903" cy="31075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8267"/>
            <a:ext cx="5080261" cy="125101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139843" y="1052736"/>
            <a:ext cx="342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green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eye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icon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display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PDF.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Highlight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text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PDF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58032" y="2117000"/>
            <a:ext cx="84448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want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.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should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assigned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Highlight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button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(Black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an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symbol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). 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671064" y="1805627"/>
            <a:ext cx="358516" cy="346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5508104" y="5517232"/>
            <a:ext cx="216296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800846" y="5949280"/>
            <a:ext cx="1178865" cy="3095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hteck 22"/>
          <p:cNvSpPr/>
          <p:nvPr/>
        </p:nvSpPr>
        <p:spPr>
          <a:xfrm>
            <a:off x="6588224" y="5085184"/>
            <a:ext cx="360040" cy="3661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148064" y="3348106"/>
            <a:ext cx="1368152" cy="15930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6082149" y="788478"/>
            <a:ext cx="3030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youtu.be/9eP70M4a9iE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9519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Inductive Coding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3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74248" y="641201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43</a:t>
            </a:fld>
            <a:endParaRPr lang="en-AU" dirty="0"/>
          </a:p>
        </p:txBody>
      </p:sp>
      <p:sp>
        <p:nvSpPr>
          <p:cNvPr id="5" name="Rechteck 4"/>
          <p:cNvSpPr/>
          <p:nvPr/>
        </p:nvSpPr>
        <p:spPr>
          <a:xfrm>
            <a:off x="139843" y="3868593"/>
            <a:ext cx="41441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add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codes</a:t>
            </a:r>
            <a:r>
              <a:rPr lang="de-DE" dirty="0" smtClean="0">
                <a:latin typeface="Arial" panose="020B0604020202020204" pitchFamily="34" charset="0"/>
              </a:rPr>
              <a:t> on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fly</a:t>
            </a:r>
            <a:r>
              <a:rPr lang="de-DE" dirty="0" smtClean="0">
                <a:latin typeface="Arial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</a:rPr>
              <a:t>Click on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coding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tool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or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parent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where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you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want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add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child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</a:rPr>
              <a:t>Click on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+ </a:t>
            </a:r>
            <a:r>
              <a:rPr lang="de-DE" dirty="0" err="1" smtClean="0">
                <a:latin typeface="Arial" panose="020B0604020202020204" pitchFamily="34" charset="0"/>
              </a:rPr>
              <a:t>icon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</a:rPr>
              <a:t>Choose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</a:t>
            </a:r>
            <a:r>
              <a:rPr lang="de-DE" dirty="0" smtClean="0">
                <a:latin typeface="Arial" panose="020B0604020202020204" pitchFamily="34" charset="0"/>
              </a:rPr>
              <a:t> type.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</a:rPr>
              <a:t>Type in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code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name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</a:rPr>
              <a:t>Click on </a:t>
            </a:r>
            <a:r>
              <a:rPr lang="de-DE" b="1" dirty="0" smtClean="0">
                <a:latin typeface="Arial" panose="020B0604020202020204" pitchFamily="34" charset="0"/>
              </a:rPr>
              <a:t>Create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8" y="836712"/>
            <a:ext cx="7507418" cy="302108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0" name="Rechteck 39"/>
          <p:cNvSpPr/>
          <p:nvPr/>
        </p:nvSpPr>
        <p:spPr>
          <a:xfrm>
            <a:off x="467544" y="3018851"/>
            <a:ext cx="864096" cy="2661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6"/>
          <a:stretch/>
        </p:blipFill>
        <p:spPr>
          <a:xfrm>
            <a:off x="4303643" y="2747880"/>
            <a:ext cx="4536504" cy="366413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1" name="Rechteck 40"/>
          <p:cNvSpPr/>
          <p:nvPr/>
        </p:nvSpPr>
        <p:spPr>
          <a:xfrm>
            <a:off x="226190" y="1312573"/>
            <a:ext cx="241354" cy="244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1"/>
          <a:stretch/>
        </p:blipFill>
        <p:spPr>
          <a:xfrm>
            <a:off x="4283969" y="2747880"/>
            <a:ext cx="4608512" cy="366413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2" name="Pfeil nach rechts 41"/>
          <p:cNvSpPr/>
          <p:nvPr/>
        </p:nvSpPr>
        <p:spPr>
          <a:xfrm flipH="1">
            <a:off x="5269970" y="4078556"/>
            <a:ext cx="239425" cy="163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hteck 42"/>
          <p:cNvSpPr/>
          <p:nvPr/>
        </p:nvSpPr>
        <p:spPr>
          <a:xfrm>
            <a:off x="4572000" y="5517232"/>
            <a:ext cx="576064" cy="347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9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7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44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Your next steps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93" y="1295971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screening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all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on title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exclude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Locate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upload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PDFs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any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marked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INCLUDE on title &amp;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Screen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again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reading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full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text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Set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up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extraction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coding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tool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Extract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included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85000"/>
                  </a:schemeClr>
                </a:solidFill>
              </a:rPr>
              <a:t>items</a:t>
            </a:r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e-DE" sz="2800" dirty="0" smtClean="0"/>
              <a:t>Run </a:t>
            </a:r>
            <a:r>
              <a:rPr lang="de-DE" sz="2800" dirty="0" err="1" smtClean="0"/>
              <a:t>reports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able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analyse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.</a:t>
            </a:r>
          </a:p>
          <a:p>
            <a:pPr marL="342900" indent="-34290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478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45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err="1" smtClean="0">
                <a:latin typeface="Calibri"/>
                <a:cs typeface="+mn-cs"/>
              </a:rPr>
              <a:t>Searching</a:t>
            </a:r>
            <a:r>
              <a:rPr lang="de-DE" sz="2800" b="1" dirty="0" smtClean="0">
                <a:latin typeface="Calibri"/>
                <a:cs typeface="+mn-cs"/>
              </a:rPr>
              <a:t>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9"/>
          <a:stretch/>
        </p:blipFill>
        <p:spPr>
          <a:xfrm>
            <a:off x="323528" y="980728"/>
            <a:ext cx="5443343" cy="378529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0"/>
          <a:stretch/>
        </p:blipFill>
        <p:spPr>
          <a:xfrm>
            <a:off x="4579345" y="2821809"/>
            <a:ext cx="4426319" cy="184107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395536" y="1340768"/>
            <a:ext cx="73779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hteck 18"/>
          <p:cNvSpPr/>
          <p:nvPr/>
        </p:nvSpPr>
        <p:spPr>
          <a:xfrm>
            <a:off x="5838880" y="1007672"/>
            <a:ext cx="3376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spcAft>
                <a:spcPts val="1200"/>
              </a:spcAft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New Search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defTabSz="685800">
              <a:spcAft>
                <a:spcPts val="1200"/>
              </a:spcAft>
              <a:buAutoNum type="arabicPeriod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how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want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search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defTabSz="685800">
              <a:spcAft>
                <a:spcPts val="1200"/>
              </a:spcAft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Run Search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1760152"/>
            <a:ext cx="846912" cy="3727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4860034" y="1844824"/>
            <a:ext cx="1296142" cy="2160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Grafik 22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3" y="3861048"/>
            <a:ext cx="2550582" cy="28812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4" name="Rechteck 23"/>
          <p:cNvSpPr/>
          <p:nvPr/>
        </p:nvSpPr>
        <p:spPr>
          <a:xfrm>
            <a:off x="5629096" y="4766023"/>
            <a:ext cx="3376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Combine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searches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boolean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operators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853285" y="3143401"/>
            <a:ext cx="1103092" cy="13365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Gerade Verbindung mit Pfeil 25"/>
          <p:cNvCxnSpPr>
            <a:stCxn id="24" idx="0"/>
            <a:endCxn id="25" idx="2"/>
          </p:cNvCxnSpPr>
          <p:nvPr/>
        </p:nvCxnSpPr>
        <p:spPr>
          <a:xfrm flipV="1">
            <a:off x="7317380" y="4479969"/>
            <a:ext cx="87451" cy="28605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2915816" y="5632018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You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can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also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search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specific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selecting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Codes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panel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this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 Code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64434" y="3861048"/>
            <a:ext cx="73779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2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46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err="1" smtClean="0">
                <a:latin typeface="Calibri"/>
                <a:cs typeface="+mn-cs"/>
              </a:rPr>
              <a:t>Crosstab</a:t>
            </a:r>
            <a:r>
              <a:rPr lang="de-DE" sz="2800" b="1" dirty="0" smtClean="0">
                <a:latin typeface="Calibri"/>
                <a:cs typeface="+mn-cs"/>
              </a:rPr>
              <a:t> Report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94890" cy="486913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139842" y="5733256"/>
            <a:ext cx="8464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parent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X-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axis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Y-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axis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by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selecting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Codes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panel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Set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rosstabs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88024" y="1628800"/>
            <a:ext cx="50405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hteck 19"/>
          <p:cNvSpPr/>
          <p:nvPr/>
        </p:nvSpPr>
        <p:spPr>
          <a:xfrm>
            <a:off x="391728" y="1268760"/>
            <a:ext cx="1083927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1349507" y="2276872"/>
            <a:ext cx="276229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Optional: </a:t>
            </a:r>
            <a:r>
              <a:rPr lang="de-DE" sz="1400" dirty="0" err="1" smtClean="0">
                <a:solidFill>
                  <a:srgbClr val="000000"/>
                </a:solidFill>
                <a:latin typeface="Arial"/>
              </a:rPr>
              <a:t>filter</a:t>
            </a: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/>
              </a:rPr>
              <a:t>by</a:t>
            </a: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1400" dirty="0" err="1" smtClean="0">
                <a:solidFill>
                  <a:srgbClr val="000000"/>
                </a:solidFill>
                <a:latin typeface="Arial"/>
              </a:rPr>
              <a:t>specific</a:t>
            </a: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/>
              </a:rPr>
              <a:t>code</a:t>
            </a:r>
            <a:endParaRPr lang="de-DE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211960" y="2420888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47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err="1" smtClean="0">
                <a:latin typeface="Calibri"/>
                <a:cs typeface="+mn-cs"/>
              </a:rPr>
              <a:t>Coding</a:t>
            </a:r>
            <a:r>
              <a:rPr lang="de-DE" sz="2800" b="1" dirty="0" smtClean="0">
                <a:latin typeface="Calibri"/>
                <a:cs typeface="+mn-cs"/>
              </a:rPr>
              <a:t> Reports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370070" y="1002274"/>
            <a:ext cx="463559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Similar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in ER4.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Select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 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which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tools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checkbox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next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JSON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?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create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 JSON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an EGM.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de-DE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82973" y="4279474"/>
            <a:ext cx="2919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 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View/Print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opens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tab.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blue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save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icon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save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 HTML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file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6"/>
          <a:stretch/>
        </p:blipFill>
        <p:spPr>
          <a:xfrm>
            <a:off x="226190" y="954649"/>
            <a:ext cx="3928101" cy="30639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9" name="Rechteck 18"/>
          <p:cNvSpPr/>
          <p:nvPr/>
        </p:nvSpPr>
        <p:spPr>
          <a:xfrm>
            <a:off x="743365" y="2663220"/>
            <a:ext cx="300243" cy="261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2123728" y="1464672"/>
            <a:ext cx="864096" cy="308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" y="4279474"/>
            <a:ext cx="5674027" cy="239877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3" name="Rechteck 22"/>
          <p:cNvSpPr/>
          <p:nvPr/>
        </p:nvSpPr>
        <p:spPr>
          <a:xfrm>
            <a:off x="395536" y="4911408"/>
            <a:ext cx="170925" cy="1766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hteck 23"/>
          <p:cNvSpPr/>
          <p:nvPr/>
        </p:nvSpPr>
        <p:spPr>
          <a:xfrm>
            <a:off x="4499992" y="5589240"/>
            <a:ext cx="936105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hteck 1"/>
          <p:cNvSpPr/>
          <p:nvPr/>
        </p:nvSpPr>
        <p:spPr>
          <a:xfrm>
            <a:off x="5931251" y="6563890"/>
            <a:ext cx="3022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Video: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youtu.be/iGXgpb4bwFg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032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48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latin typeface="Calibri"/>
                <a:cs typeface="+mn-cs"/>
              </a:rPr>
              <a:t>Quick </a:t>
            </a:r>
            <a:r>
              <a:rPr lang="de-DE" sz="2800" b="1" dirty="0" err="1" smtClean="0">
                <a:latin typeface="Calibri"/>
                <a:cs typeface="+mn-cs"/>
              </a:rPr>
              <a:t>Question</a:t>
            </a:r>
            <a:r>
              <a:rPr lang="de-DE" sz="2800" b="1" dirty="0" smtClean="0">
                <a:latin typeface="Calibri"/>
                <a:cs typeface="+mn-cs"/>
              </a:rPr>
              <a:t> Reports – ER Web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" y="1015960"/>
            <a:ext cx="3956253" cy="27814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" y="4280128"/>
            <a:ext cx="5747045" cy="227341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4370070" y="1002274"/>
            <a:ext cx="46355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Similar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configurable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in ER4.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Select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items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black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arrow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next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Report.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Quick </a:t>
            </a: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Question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 Report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Choose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parent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question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tool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de-DE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73235" y="4003095"/>
            <a:ext cx="29192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dirty="0" err="1">
                <a:solidFill>
                  <a:srgbClr val="000000"/>
                </a:solidFill>
                <a:latin typeface="Arial"/>
              </a:rPr>
              <a:t>Choose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whether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include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InfoBox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text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line-by-line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PDF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coding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Click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Report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de-DE" b="1" dirty="0" smtClean="0">
                <a:solidFill>
                  <a:srgbClr val="000000"/>
                </a:solidFill>
                <a:latin typeface="Arial"/>
              </a:rPr>
              <a:t>View/Print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opens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report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tab.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99349" y="2375189"/>
            <a:ext cx="300243" cy="261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hteck 19"/>
          <p:cNvSpPr/>
          <p:nvPr/>
        </p:nvSpPr>
        <p:spPr>
          <a:xfrm>
            <a:off x="1691680" y="1700808"/>
            <a:ext cx="158417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2478899" y="1426211"/>
            <a:ext cx="220893" cy="228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5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49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328795" y="138764"/>
            <a:ext cx="619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latin typeface="Calibri"/>
                <a:cs typeface="+mn-cs"/>
              </a:rPr>
              <a:t>Quick </a:t>
            </a:r>
            <a:r>
              <a:rPr lang="de-DE" sz="2800" b="1" dirty="0" err="1" smtClean="0">
                <a:latin typeface="Calibri"/>
                <a:cs typeface="+mn-cs"/>
              </a:rPr>
              <a:t>Question</a:t>
            </a:r>
            <a:r>
              <a:rPr lang="de-DE" sz="2800" b="1" dirty="0" smtClean="0">
                <a:latin typeface="Calibri"/>
                <a:cs typeface="+mn-cs"/>
              </a:rPr>
              <a:t> Reports – ER Web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621670" y="1170991"/>
            <a:ext cx="14401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Appears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below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after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Get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Report.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  <a:p>
            <a:pPr>
              <a:spcAft>
                <a:spcPts val="1200"/>
              </a:spcAft>
            </a:pPr>
            <a:r>
              <a:rPr lang="de-DE" dirty="0" err="1" smtClean="0">
                <a:solidFill>
                  <a:srgbClr val="000000"/>
                </a:solidFill>
                <a:latin typeface="Arial"/>
              </a:rPr>
              <a:t>Clicking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View/Print will open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it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in a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new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tab.</a:t>
            </a:r>
          </a:p>
          <a:p>
            <a:pPr>
              <a:spcAft>
                <a:spcPts val="1200"/>
              </a:spcAft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56662" y="891080"/>
            <a:ext cx="7476060" cy="35832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78233"/>
            <a:ext cx="5772447" cy="22797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226190" y="5013176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solidFill>
                  <a:srgbClr val="000000"/>
                </a:solidFill>
                <a:latin typeface="Arial"/>
              </a:rPr>
              <a:t>Save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report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HTML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open in Excel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or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Word. 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8100392" y="4056757"/>
            <a:ext cx="288032" cy="41761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5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Systematic Review Process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Textfeld 6">
            <a:extLst>
              <a:ext uri="{FF2B5EF4-FFF2-40B4-BE49-F238E27FC236}">
                <a16:creationId xmlns:a16="http://schemas.microsoft.com/office/drawing/2014/main" id="{54DF0F1C-E2AD-DD45-B49B-2EFE83333DED}"/>
              </a:ext>
            </a:extLst>
          </p:cNvPr>
          <p:cNvSpPr txBox="1"/>
          <p:nvPr/>
        </p:nvSpPr>
        <p:spPr>
          <a:xfrm>
            <a:off x="323528" y="736404"/>
            <a:ext cx="464004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Review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question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conceptual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framework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Search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strategy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: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search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string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selection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criteria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Study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screening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Title &amp; Abstract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Study retrieval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Screen on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full</a:t>
            </a: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text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Data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Extraction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Quality </a:t>
            </a:r>
            <a:r>
              <a:rPr lang="de-DE" sz="2000" dirty="0" err="1">
                <a:latin typeface="Arial" panose="020B0604020202020204" pitchFamily="34" charset="0"/>
                <a:ea typeface="ＭＳ Ｐゴシック" charset="0"/>
              </a:rPr>
              <a:t>assessment</a:t>
            </a: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Synthesis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Arial" panose="020B0604020202020204" pitchFamily="34" charset="0"/>
                <a:ea typeface="ＭＳ Ｐゴシック" charset="0"/>
              </a:rPr>
              <a:t>Report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de-DE" sz="2000" dirty="0">
              <a:latin typeface="Arial" panose="020B0604020202020204" pitchFamily="34" charset="0"/>
              <a:ea typeface="ＭＳ Ｐゴシック" charset="0"/>
            </a:endParaRPr>
          </a:p>
          <a:p>
            <a:pPr>
              <a:defRPr/>
            </a:pPr>
            <a:endParaRPr lang="de-DE" dirty="0"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0" y="1069756"/>
            <a:ext cx="3664858" cy="57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"/>
          <p:cNvSpPr>
            <a:spLocks noChangeArrowheads="1"/>
          </p:cNvSpPr>
          <p:nvPr/>
        </p:nvSpPr>
        <p:spPr bwMode="auto">
          <a:xfrm>
            <a:off x="3779912" y="6442502"/>
            <a:ext cx="57241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50" dirty="0">
                <a:ea typeface="ＭＳ Ｐゴシック" panose="020B0600070205080204" pitchFamily="34" charset="-128"/>
              </a:rPr>
              <a:t>Retrieved from YourHealthNet:</a:t>
            </a:r>
            <a:br>
              <a:rPr lang="de-DE" altLang="en-US" sz="1050" dirty="0">
                <a:ea typeface="ＭＳ Ｐゴシック" panose="020B0600070205080204" pitchFamily="34" charset="-128"/>
              </a:rPr>
            </a:br>
            <a:r>
              <a:rPr lang="de-DE" altLang="en-US" sz="1050" dirty="0">
                <a:ea typeface="ＭＳ Ｐゴシック" panose="020B0600070205080204" pitchFamily="34" charset="-128"/>
              </a:rPr>
              <a:t>http://navigatingeffectivetreatments.org.au/exploring_systematic_reviews.html (12 Feb, 2019)</a:t>
            </a:r>
          </a:p>
        </p:txBody>
      </p:sp>
    </p:spTree>
    <p:extLst>
      <p:ext uri="{BB962C8B-B14F-4D97-AF65-F5344CB8AC3E}">
        <p14:creationId xmlns:p14="http://schemas.microsoft.com/office/powerpoint/2010/main" val="273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Diagram Report – ER4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0"/>
          <a:stretch/>
        </p:blipFill>
        <p:spPr>
          <a:xfrm>
            <a:off x="395536" y="1091095"/>
            <a:ext cx="3440142" cy="33085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3995936" y="964187"/>
            <a:ext cx="48965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</a:rPr>
              <a:t>Can be used to create </a:t>
            </a:r>
            <a:r>
              <a:rPr lang="en-AU" sz="2000" dirty="0" smtClean="0">
                <a:latin typeface="Arial" panose="020B0604020202020204" pitchFamily="34" charset="0"/>
              </a:rPr>
              <a:t>review flow </a:t>
            </a:r>
            <a:r>
              <a:rPr lang="en-AU" sz="2000" dirty="0">
                <a:latin typeface="Arial" panose="020B0604020202020204" pitchFamily="34" charset="0"/>
              </a:rPr>
              <a:t>diagrams (also </a:t>
            </a:r>
            <a:r>
              <a:rPr lang="en-AU" sz="2000" dirty="0" smtClean="0">
                <a:latin typeface="Arial" panose="020B0604020202020204" pitchFamily="34" charset="0"/>
              </a:rPr>
              <a:t>called PRISMA </a:t>
            </a:r>
            <a:r>
              <a:rPr lang="en-AU" sz="2000" dirty="0">
                <a:latin typeface="Arial" panose="020B0604020202020204" pitchFamily="34" charset="0"/>
              </a:rPr>
              <a:t>diagrams) based on </a:t>
            </a:r>
            <a:r>
              <a:rPr lang="en-AU" sz="2000" dirty="0" smtClean="0">
                <a:latin typeface="Arial" panose="020B0604020202020204" pitchFamily="34" charset="0"/>
              </a:rPr>
              <a:t>the coding </a:t>
            </a:r>
            <a:r>
              <a:rPr lang="en-AU" sz="2000" dirty="0">
                <a:latin typeface="Arial" panose="020B0604020202020204" pitchFamily="34" charset="0"/>
              </a:rPr>
              <a:t>you have done</a:t>
            </a:r>
            <a:r>
              <a:rPr lang="en-AU" sz="2000" dirty="0" smtClean="0">
                <a:latin typeface="Arial" panose="020B0604020202020204" pitchFamily="34" charset="0"/>
              </a:rPr>
              <a:t>.</a:t>
            </a: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Click on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Diagrams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tab.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Right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click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codeset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insert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all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child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codes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into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diagram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right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click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an individual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code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insert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it.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Change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shapes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Automatically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add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code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counts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Save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diagram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Export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as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PNG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file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55576" y="2647061"/>
            <a:ext cx="1458891" cy="266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50</a:t>
            </a:fld>
            <a:endParaRPr lang="en-AU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0"/>
          <a:stretch/>
        </p:blipFill>
        <p:spPr>
          <a:xfrm>
            <a:off x="395536" y="5641314"/>
            <a:ext cx="8161243" cy="740014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214253" y="5943470"/>
            <a:ext cx="1145525" cy="40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hteck 20"/>
          <p:cNvSpPr/>
          <p:nvPr/>
        </p:nvSpPr>
        <p:spPr>
          <a:xfrm>
            <a:off x="4788024" y="5943470"/>
            <a:ext cx="1374755" cy="40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hteck 21"/>
          <p:cNvSpPr/>
          <p:nvPr/>
        </p:nvSpPr>
        <p:spPr>
          <a:xfrm>
            <a:off x="1876615" y="5943470"/>
            <a:ext cx="679162" cy="40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hteck 22"/>
          <p:cNvSpPr/>
          <p:nvPr/>
        </p:nvSpPr>
        <p:spPr>
          <a:xfrm>
            <a:off x="3555729" y="5949279"/>
            <a:ext cx="1232295" cy="40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2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Diagram Report – ER4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/>
          <a:stretch/>
        </p:blipFill>
        <p:spPr>
          <a:xfrm>
            <a:off x="755576" y="990618"/>
            <a:ext cx="7645346" cy="5635335"/>
          </a:xfrm>
          <a:prstGeom prst="rect">
            <a:avLst/>
          </a:prstGeom>
        </p:spPr>
      </p:pic>
      <p:sp>
        <p:nvSpPr>
          <p:cNvPr id="1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1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52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Meta Analysis</a:t>
            </a:r>
            <a:endParaRPr lang="en-US" sz="2800" b="1" dirty="0">
              <a:latin typeface="Calibri"/>
              <a:cs typeface="+mn-cs"/>
            </a:endParaRP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>
          <a:xfrm>
            <a:off x="226190" y="923359"/>
            <a:ext cx="8648377" cy="2937689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5"/>
          <a:stretch/>
        </p:blipFill>
        <p:spPr>
          <a:xfrm>
            <a:off x="1763688" y="3573016"/>
            <a:ext cx="5651238" cy="28083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3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Further Support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126876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Things to keep in mind…</a:t>
            </a:r>
          </a:p>
          <a:p>
            <a:endParaRPr lang="en-GB" sz="2000" dirty="0"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</a:rPr>
              <a:t>Without a plan, 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</a:rPr>
              <a:t>EPPI-Reviewer is ‘inert’</a:t>
            </a:r>
            <a:r>
              <a:rPr lang="en-GB" sz="2000" dirty="0">
                <a:latin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</a:rPr>
              <a:t>The interface includes many functionalities (e.g. ‘with this code’, ‘assign’, ‘auto advance’, ‘highlights’, etc.)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B050"/>
                </a:solidFill>
                <a:latin typeface="Arial" panose="020B0604020202020204" pitchFamily="34" charset="0"/>
              </a:rPr>
              <a:t>it takes time to explore it!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endParaRPr lang="en-GB" sz="2000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</a:rPr>
              <a:t>If you need any help at all, </a:t>
            </a:r>
            <a:r>
              <a:rPr lang="en-GB" sz="2000" i="1" dirty="0">
                <a:solidFill>
                  <a:srgbClr val="00B050"/>
                </a:solidFill>
                <a:latin typeface="Arial" panose="020B0604020202020204" pitchFamily="34" charset="0"/>
              </a:rPr>
              <a:t>we are here for you</a:t>
            </a:r>
            <a:r>
              <a:rPr lang="en-GB" sz="2000" dirty="0">
                <a:latin typeface="Arial" panose="020B0604020202020204" pitchFamily="34" charset="0"/>
              </a:rPr>
              <a:t>!</a:t>
            </a:r>
          </a:p>
          <a:p>
            <a:pPr marL="1371600" lvl="2" indent="-5143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hlinkClick r:id="rId4"/>
              </a:rPr>
              <a:t>EPPISupport@ucl.ac.uk</a:t>
            </a:r>
            <a:endParaRPr lang="en-GB" sz="2000" dirty="0">
              <a:latin typeface="Arial" panose="020B0604020202020204" pitchFamily="34" charset="0"/>
            </a:endParaRPr>
          </a:p>
          <a:p>
            <a:pPr marL="1371600" lvl="2" indent="-5143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</a:rPr>
              <a:t>Support forum: </a:t>
            </a:r>
            <a:r>
              <a:rPr lang="en-GB" sz="2000" dirty="0">
                <a:latin typeface="Arial" panose="020B0604020202020204" pitchFamily="34" charset="0"/>
                <a:hlinkClick r:id="rId5"/>
              </a:rPr>
              <a:t>https://eppi.ioe.ac.uk/cms/Default.aspx?tabid=2932</a:t>
            </a:r>
            <a:endParaRPr lang="en-GB" sz="2000" dirty="0">
              <a:latin typeface="Arial" panose="020B0604020202020204" pitchFamily="34" charset="0"/>
            </a:endParaRPr>
          </a:p>
          <a:p>
            <a:pPr marL="1371600" lvl="2" indent="-5143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</a:rPr>
              <a:t>FAQ: </a:t>
            </a:r>
            <a:r>
              <a:rPr lang="en-GB" sz="2000" dirty="0">
                <a:latin typeface="Arial" panose="020B0604020202020204" pitchFamily="34" charset="0"/>
                <a:hlinkClick r:id="rId6"/>
              </a:rPr>
              <a:t>https://eppi.ioe.ac.uk/cms/Default.aspx?tabid=3384</a:t>
            </a:r>
            <a:endParaRPr lang="en-GB" sz="2000" dirty="0">
              <a:latin typeface="Arial" panose="020B0604020202020204" pitchFamily="34" charset="0"/>
            </a:endParaRPr>
          </a:p>
          <a:p>
            <a:pPr marL="1371600" lvl="2" indent="-51435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</a:rPr>
              <a:t>YouTube: </a:t>
            </a:r>
            <a:r>
              <a:rPr lang="en-GB" sz="2000" dirty="0">
                <a:latin typeface="Arial" panose="020B0604020202020204" pitchFamily="34" charset="0"/>
                <a:hlinkClick r:id="rId7"/>
              </a:rPr>
              <a:t>https://www.youtube.com/user/EPPIReviewer4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br>
              <a:rPr lang="en-GB" sz="2000" dirty="0">
                <a:latin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</a:rPr>
              <a:t>Questions / comments?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263423" y="138764"/>
            <a:ext cx="626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References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Rechteck 1">
            <a:extLst>
              <a:ext uri="{FF2B5EF4-FFF2-40B4-BE49-F238E27FC236}">
                <a16:creationId xmlns:a16="http://schemas.microsoft.com/office/drawing/2014/main" id="{F8ADB952-16F7-B04D-BFA7-613E7407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087332"/>
            <a:ext cx="864906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55600" indent="-457200">
              <a:spcBef>
                <a:spcPct val="0"/>
              </a:spcBef>
              <a:buNone/>
              <a:defRPr/>
            </a:pPr>
            <a:r>
              <a:rPr lang="en-GB" sz="1400" dirty="0">
                <a:latin typeface="Arial" panose="020B0604020202020204" pitchFamily="34" charset="0"/>
              </a:rPr>
              <a:t>Boland, A., Cherry, M. G., &amp; Dickson, R. (2017). </a:t>
            </a:r>
            <a:r>
              <a:rPr lang="en-GB" sz="1400" i="1" dirty="0">
                <a:latin typeface="Arial" panose="020B0604020202020204" pitchFamily="34" charset="0"/>
              </a:rPr>
              <a:t>Doing a systematic review: A student’s guide</a:t>
            </a:r>
            <a:r>
              <a:rPr lang="en-GB" sz="1400" dirty="0">
                <a:latin typeface="Arial" panose="020B0604020202020204" pitchFamily="34" charset="0"/>
              </a:rPr>
              <a:t> (2nd edition). SAGE Publications.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GB" sz="1400" dirty="0">
                <a:latin typeface="Arial" panose="020B0604020202020204" pitchFamily="34" charset="0"/>
              </a:rPr>
              <a:t>Bond, M. (2020). Facilitating student engagement through the flipped learning approach in K-12: A systematic review. </a:t>
            </a:r>
            <a:r>
              <a:rPr lang="en-GB" sz="1400" i="1" dirty="0">
                <a:latin typeface="Arial" panose="020B0604020202020204" pitchFamily="34" charset="0"/>
              </a:rPr>
              <a:t>Computers &amp; Education</a:t>
            </a:r>
            <a:r>
              <a:rPr lang="en-GB" sz="1400" dirty="0">
                <a:latin typeface="Arial" panose="020B0604020202020204" pitchFamily="34" charset="0"/>
              </a:rPr>
              <a:t>, 103819. </a:t>
            </a:r>
            <a:r>
              <a:rPr lang="en-GB" sz="1400" dirty="0">
                <a:latin typeface="Arial" panose="020B0604020202020204" pitchFamily="34" charset="0"/>
                <a:hlinkClick r:id="rId4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hlinkClick r:id="rId4"/>
              </a:rPr>
              <a:t>doi.org/10.1016/j.compedu.2020.103819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AU" sz="1400" dirty="0">
                <a:latin typeface="Arial" panose="020B0604020202020204" pitchFamily="34" charset="0"/>
              </a:rPr>
              <a:t>Collins, A., Coughlin, D., Miller, J., &amp; Kirk, S. (2015). </a:t>
            </a:r>
            <a:r>
              <a:rPr lang="en-AU" sz="1400" i="1" dirty="0">
                <a:latin typeface="Arial" panose="020B0604020202020204" pitchFamily="34" charset="0"/>
              </a:rPr>
              <a:t>The Production of Quick Scoping Review and Rapid Evidence Assessments: A How to Guide</a:t>
            </a:r>
            <a:r>
              <a:rPr lang="en-AU" sz="1400" dirty="0">
                <a:latin typeface="Arial" panose="020B0604020202020204" pitchFamily="34" charset="0"/>
              </a:rPr>
              <a:t>. Department for Environment, Food &amp; Rural Affairs. 	</a:t>
            </a:r>
            <a:r>
              <a:rPr lang="en-AU" sz="1400" dirty="0">
                <a:latin typeface="Arial" panose="020B0604020202020204" pitchFamily="34" charset="0"/>
                <a:hlinkClick r:id="rId5"/>
              </a:rPr>
              <a:t>https://www.gov.uk/government/uploads/system/uploads/attachment_data/file/560521/Production_of_	quick_scoping_reviews_and_rapid_evidence_assessments.pdf</a:t>
            </a:r>
            <a:r>
              <a:rPr lang="en-AU" sz="1400" dirty="0">
                <a:latin typeface="Arial" panose="020B0604020202020204" pitchFamily="34" charset="0"/>
              </a:rPr>
              <a:t> 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US" altLang="en-US" sz="1400" dirty="0" smtClean="0">
                <a:latin typeface="Arial" panose="020B0604020202020204" pitchFamily="34" charset="0"/>
              </a:rPr>
              <a:t>Cook</a:t>
            </a:r>
            <a:r>
              <a:rPr lang="en-US" altLang="en-US" sz="1400" dirty="0">
                <a:latin typeface="Arial" panose="020B0604020202020204" pitchFamily="34" charset="0"/>
              </a:rPr>
              <a:t>, D. A., &amp; Reed, D. A. (2015). Appraising the Quality of Medical Education Research Methods: The Medical Education Research Study Quality Instrument and the Newcastle–Ottawa Scale-Education. In: </a:t>
            </a:r>
            <a:r>
              <a:rPr lang="en-US" altLang="en-US" sz="1400" i="1" dirty="0">
                <a:latin typeface="Arial" panose="020B0604020202020204" pitchFamily="34" charset="0"/>
              </a:rPr>
              <a:t>Academic Medicine, 90</a:t>
            </a:r>
            <a:r>
              <a:rPr lang="en-US" altLang="en-US" sz="1400" dirty="0">
                <a:latin typeface="Arial" panose="020B0604020202020204" pitchFamily="34" charset="0"/>
              </a:rPr>
              <a:t>(8), 1067-1076.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de-DE" altLang="en-US" sz="1400" dirty="0" err="1" smtClean="0">
                <a:latin typeface="Arial" panose="020B0604020202020204" pitchFamily="34" charset="0"/>
              </a:rPr>
              <a:t>Gough</a:t>
            </a:r>
            <a:r>
              <a:rPr lang="de-DE" altLang="en-US" sz="1400" dirty="0">
                <a:latin typeface="Arial" panose="020B0604020202020204" pitchFamily="34" charset="0"/>
              </a:rPr>
              <a:t>, D., Oliver, S., &amp; Thomas, J. (Eds.). (2012). An </a:t>
            </a:r>
            <a:r>
              <a:rPr lang="de-DE" altLang="en-US" sz="1400" dirty="0" err="1">
                <a:latin typeface="Arial" panose="020B0604020202020204" pitchFamily="34" charset="0"/>
              </a:rPr>
              <a:t>introduction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to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systematic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reviews</a:t>
            </a:r>
            <a:r>
              <a:rPr lang="de-DE" altLang="en-US" sz="1400" dirty="0">
                <a:latin typeface="Arial" panose="020B0604020202020204" pitchFamily="34" charset="0"/>
              </a:rPr>
              <a:t>. London ; Thousand Oaks, </a:t>
            </a:r>
            <a:r>
              <a:rPr lang="de-DE" altLang="en-US" sz="1400" dirty="0" err="1">
                <a:latin typeface="Arial" panose="020B0604020202020204" pitchFamily="34" charset="0"/>
              </a:rPr>
              <a:t>Calif</a:t>
            </a:r>
            <a:r>
              <a:rPr lang="de-DE" altLang="en-US" sz="1400" dirty="0">
                <a:latin typeface="Arial" panose="020B0604020202020204" pitchFamily="34" charset="0"/>
              </a:rPr>
              <a:t>: SAGE</a:t>
            </a:r>
            <a:r>
              <a:rPr lang="de-DE" altLang="en-US" sz="1400" dirty="0" smtClean="0">
                <a:latin typeface="Arial" panose="020B0604020202020204" pitchFamily="34" charset="0"/>
              </a:rPr>
              <a:t>.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GB" altLang="en-US" sz="1400" dirty="0">
                <a:latin typeface="Arial" panose="020B0604020202020204" pitchFamily="34" charset="0"/>
              </a:rPr>
              <a:t>Newman, M., &amp; Gough, D. (2020). </a:t>
            </a:r>
            <a:r>
              <a:rPr lang="en-AU" sz="1400" dirty="0">
                <a:latin typeface="Arial" panose="020B0604020202020204" pitchFamily="34" charset="0"/>
              </a:rPr>
              <a:t>Systematic Reviews in Educational Research: Methodology, Perspectives and Application. In: </a:t>
            </a:r>
            <a:r>
              <a:rPr lang="en-AU" sz="1400" dirty="0" err="1">
                <a:latin typeface="Arial" panose="020B0604020202020204" pitchFamily="34" charset="0"/>
              </a:rPr>
              <a:t>Zawacki</a:t>
            </a:r>
            <a:r>
              <a:rPr lang="en-AU" sz="1400" dirty="0">
                <a:latin typeface="Arial" panose="020B0604020202020204" pitchFamily="34" charset="0"/>
              </a:rPr>
              <a:t>-Richter O., </a:t>
            </a:r>
            <a:r>
              <a:rPr lang="en-AU" sz="1400" dirty="0" err="1">
                <a:latin typeface="Arial" panose="020B0604020202020204" pitchFamily="34" charset="0"/>
              </a:rPr>
              <a:t>Kerres</a:t>
            </a:r>
            <a:r>
              <a:rPr lang="en-AU" sz="1400" dirty="0">
                <a:latin typeface="Arial" panose="020B0604020202020204" pitchFamily="34" charset="0"/>
              </a:rPr>
              <a:t> M., </a:t>
            </a:r>
            <a:r>
              <a:rPr lang="en-AU" sz="1400" dirty="0" err="1">
                <a:latin typeface="Arial" panose="020B0604020202020204" pitchFamily="34" charset="0"/>
              </a:rPr>
              <a:t>Bedenlier</a:t>
            </a:r>
            <a:r>
              <a:rPr lang="en-AU" sz="1400" dirty="0">
                <a:latin typeface="Arial" panose="020B0604020202020204" pitchFamily="34" charset="0"/>
              </a:rPr>
              <a:t> S., Bond M., </a:t>
            </a:r>
            <a:r>
              <a:rPr lang="en-AU" sz="1400" dirty="0" err="1">
                <a:latin typeface="Arial" panose="020B0604020202020204" pitchFamily="34" charset="0"/>
              </a:rPr>
              <a:t>Buntins</a:t>
            </a:r>
            <a:r>
              <a:rPr lang="en-AU" sz="1400" dirty="0">
                <a:latin typeface="Arial" panose="020B0604020202020204" pitchFamily="34" charset="0"/>
              </a:rPr>
              <a:t> K. (</a:t>
            </a:r>
            <a:r>
              <a:rPr lang="en-AU" sz="1400" dirty="0" err="1">
                <a:latin typeface="Arial" panose="020B0604020202020204" pitchFamily="34" charset="0"/>
              </a:rPr>
              <a:t>eds</a:t>
            </a:r>
            <a:r>
              <a:rPr lang="en-AU" sz="1400" dirty="0">
                <a:latin typeface="Arial" panose="020B0604020202020204" pitchFamily="34" charset="0"/>
              </a:rPr>
              <a:t>) </a:t>
            </a:r>
            <a:r>
              <a:rPr lang="en-AU" sz="1400" i="1" dirty="0">
                <a:latin typeface="Arial" panose="020B0604020202020204" pitchFamily="34" charset="0"/>
              </a:rPr>
              <a:t>Systematic Reviews in Educational Research</a:t>
            </a:r>
            <a:r>
              <a:rPr lang="en-AU" sz="1400" dirty="0">
                <a:latin typeface="Arial" panose="020B0604020202020204" pitchFamily="34" charset="0"/>
              </a:rPr>
              <a:t>. Springer VS, Wiesbaden. </a:t>
            </a:r>
            <a:r>
              <a:rPr lang="en-AU" sz="1400" dirty="0">
                <a:latin typeface="Arial" panose="020B0604020202020204" pitchFamily="34" charset="0"/>
                <a:hlinkClick r:id="rId6"/>
              </a:rPr>
              <a:t>https://doi.org/10.1007/978-3-658-27602-7_1</a:t>
            </a:r>
            <a:r>
              <a:rPr lang="en-AU" sz="1400" dirty="0">
                <a:latin typeface="Arial" panose="020B0604020202020204" pitchFamily="34" charset="0"/>
              </a:rPr>
              <a:t> </a:t>
            </a:r>
            <a:endParaRPr lang="en-GB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de-DE" altLang="en-US" sz="1400" dirty="0" err="1">
                <a:latin typeface="Arial" panose="020B0604020202020204" pitchFamily="34" charset="0"/>
              </a:rPr>
              <a:t>Nordenbo</a:t>
            </a:r>
            <a:r>
              <a:rPr lang="de-DE" altLang="en-US" sz="1400" dirty="0">
                <a:latin typeface="Arial" panose="020B0604020202020204" pitchFamily="34" charset="0"/>
              </a:rPr>
              <a:t>, S. E. (2010). </a:t>
            </a:r>
            <a:r>
              <a:rPr lang="de-DE" altLang="en-US" sz="1400" dirty="0" err="1">
                <a:latin typeface="Arial" panose="020B0604020202020204" pitchFamily="34" charset="0"/>
              </a:rPr>
              <a:t>Evidence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and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synthesis</a:t>
            </a:r>
            <a:r>
              <a:rPr lang="de-DE" altLang="en-US" sz="1400" dirty="0">
                <a:latin typeface="Arial" panose="020B0604020202020204" pitchFamily="34" charset="0"/>
              </a:rPr>
              <a:t>: a </a:t>
            </a:r>
            <a:r>
              <a:rPr lang="de-DE" altLang="en-US" sz="1400" dirty="0" err="1">
                <a:latin typeface="Arial" panose="020B0604020202020204" pitchFamily="34" charset="0"/>
              </a:rPr>
              <a:t>new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paradigm</a:t>
            </a:r>
            <a:r>
              <a:rPr lang="de-DE" altLang="en-US" sz="1400" dirty="0">
                <a:latin typeface="Arial" panose="020B0604020202020204" pitchFamily="34" charset="0"/>
              </a:rPr>
              <a:t> in </a:t>
            </a:r>
            <a:r>
              <a:rPr lang="de-DE" altLang="en-US" sz="1400" dirty="0" err="1">
                <a:latin typeface="Arial" panose="020B0604020202020204" pitchFamily="34" charset="0"/>
              </a:rPr>
              <a:t>educational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research</a:t>
            </a:r>
            <a:r>
              <a:rPr lang="de-DE" altLang="en-US" sz="1400" dirty="0">
                <a:latin typeface="Arial" panose="020B0604020202020204" pitchFamily="34" charset="0"/>
              </a:rPr>
              <a:t>. In The Research Council </a:t>
            </a:r>
            <a:r>
              <a:rPr lang="de-DE" altLang="en-US" sz="1400" dirty="0" err="1">
                <a:latin typeface="Arial" panose="020B0604020202020204" pitchFamily="34" charset="0"/>
              </a:rPr>
              <a:t>of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Norway</a:t>
            </a:r>
            <a:r>
              <a:rPr lang="de-DE" altLang="en-US" sz="1400" dirty="0">
                <a:latin typeface="Arial" panose="020B0604020202020204" pitchFamily="34" charset="0"/>
              </a:rPr>
              <a:t> (Ed.), </a:t>
            </a:r>
            <a:r>
              <a:rPr lang="de-DE" altLang="en-US" sz="1400" dirty="0" err="1">
                <a:latin typeface="Arial" panose="020B0604020202020204" pitchFamily="34" charset="0"/>
              </a:rPr>
              <a:t>Rigour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and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relevance</a:t>
            </a:r>
            <a:r>
              <a:rPr lang="de-DE" altLang="en-US" sz="1400" dirty="0">
                <a:latin typeface="Arial" panose="020B0604020202020204" pitchFamily="34" charset="0"/>
              </a:rPr>
              <a:t> in </a:t>
            </a:r>
            <a:r>
              <a:rPr lang="de-DE" altLang="en-US" sz="1400" dirty="0" err="1">
                <a:latin typeface="Arial" panose="020B0604020202020204" pitchFamily="34" charset="0"/>
              </a:rPr>
              <a:t>educational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research</a:t>
            </a:r>
            <a:r>
              <a:rPr lang="de-DE" altLang="en-US" sz="1400" dirty="0">
                <a:latin typeface="Arial" panose="020B0604020202020204" pitchFamily="34" charset="0"/>
              </a:rPr>
              <a:t> (pp. 21–27). St. </a:t>
            </a:r>
            <a:r>
              <a:rPr lang="de-DE" altLang="en-US" sz="1400" dirty="0" err="1">
                <a:latin typeface="Arial" panose="020B0604020202020204" pitchFamily="34" charset="0"/>
              </a:rPr>
              <a:t>Hanshaugen</a:t>
            </a:r>
            <a:r>
              <a:rPr lang="de-DE" altLang="en-US" sz="1400" dirty="0">
                <a:latin typeface="Arial" panose="020B0604020202020204" pitchFamily="34" charset="0"/>
              </a:rPr>
              <a:t>, </a:t>
            </a:r>
            <a:r>
              <a:rPr lang="de-DE" altLang="en-US" sz="1400" dirty="0" err="1">
                <a:latin typeface="Arial" panose="020B0604020202020204" pitchFamily="34" charset="0"/>
              </a:rPr>
              <a:t>Norway</a:t>
            </a:r>
            <a:r>
              <a:rPr lang="de-DE" altLang="en-US" sz="1400" dirty="0">
                <a:latin typeface="Arial" panose="020B0604020202020204" pitchFamily="34" charset="0"/>
              </a:rPr>
              <a:t>: The Research Council </a:t>
            </a:r>
            <a:r>
              <a:rPr lang="de-DE" altLang="en-US" sz="1400" dirty="0" err="1">
                <a:latin typeface="Arial" panose="020B0604020202020204" pitchFamily="34" charset="0"/>
              </a:rPr>
              <a:t>of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dirty="0" err="1">
                <a:latin typeface="Arial" panose="020B0604020202020204" pitchFamily="34" charset="0"/>
              </a:rPr>
              <a:t>Norway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GB" altLang="en-US" sz="1400" dirty="0" err="1">
                <a:latin typeface="Arial" panose="020B0604020202020204" pitchFamily="34" charset="0"/>
              </a:rPr>
              <a:t>Petticrew</a:t>
            </a:r>
            <a:r>
              <a:rPr lang="en-GB" altLang="en-US" sz="1400" dirty="0">
                <a:latin typeface="Arial" panose="020B0604020202020204" pitchFamily="34" charset="0"/>
              </a:rPr>
              <a:t>, M., &amp; Roberts, H. (2006). </a:t>
            </a:r>
            <a:r>
              <a:rPr lang="en-GB" altLang="en-US" sz="1400" i="1" dirty="0">
                <a:latin typeface="Arial" panose="020B0604020202020204" pitchFamily="34" charset="0"/>
              </a:rPr>
              <a:t>Systematic reviews in the social sciences: A practical guide</a:t>
            </a:r>
            <a:r>
              <a:rPr lang="en-GB" altLang="en-US" sz="1400" dirty="0">
                <a:latin typeface="Arial" panose="020B0604020202020204" pitchFamily="34" charset="0"/>
              </a:rPr>
              <a:t>. Malden, MA ; Oxford: Blackwell Pub.</a:t>
            </a:r>
          </a:p>
          <a:p>
            <a:pPr marL="355600" indent="-457200">
              <a:spcBef>
                <a:spcPct val="0"/>
              </a:spcBef>
              <a:buNone/>
              <a:defRPr/>
            </a:pPr>
            <a:r>
              <a:rPr lang="en-GB" sz="1400" dirty="0">
                <a:latin typeface="Arial" panose="020B0604020202020204" pitchFamily="34" charset="0"/>
              </a:rPr>
              <a:t>Van </a:t>
            </a:r>
            <a:r>
              <a:rPr lang="en-GB" sz="1400" dirty="0" err="1">
                <a:latin typeface="Arial" panose="020B0604020202020204" pitchFamily="34" charset="0"/>
              </a:rPr>
              <a:t>Alten</a:t>
            </a:r>
            <a:r>
              <a:rPr lang="en-GB" sz="1400" dirty="0">
                <a:latin typeface="Arial" panose="020B0604020202020204" pitchFamily="34" charset="0"/>
              </a:rPr>
              <a:t>, D. C.D., </a:t>
            </a:r>
            <a:r>
              <a:rPr lang="en-GB" sz="1400" dirty="0" err="1">
                <a:latin typeface="Arial" panose="020B0604020202020204" pitchFamily="34" charset="0"/>
              </a:rPr>
              <a:t>Phielix</a:t>
            </a:r>
            <a:r>
              <a:rPr lang="en-GB" sz="1400" dirty="0">
                <a:latin typeface="Arial" panose="020B0604020202020204" pitchFamily="34" charset="0"/>
              </a:rPr>
              <a:t>, C., Janssen, J., &amp; Kester, L. (2019). Effects of flipping the classroom on learning outcomes and satisfaction: A meta-analysis. </a:t>
            </a:r>
            <a:r>
              <a:rPr lang="en-GB" sz="1400" i="1" dirty="0">
                <a:latin typeface="Arial" panose="020B0604020202020204" pitchFamily="34" charset="0"/>
              </a:rPr>
              <a:t>Educational Research Review</a:t>
            </a:r>
            <a:r>
              <a:rPr lang="en-GB" sz="1400" dirty="0">
                <a:latin typeface="Arial" panose="020B0604020202020204" pitchFamily="34" charset="0"/>
              </a:rPr>
              <a:t>, </a:t>
            </a:r>
            <a:r>
              <a:rPr lang="en-GB" sz="1400" i="1" dirty="0">
                <a:latin typeface="Arial" panose="020B0604020202020204" pitchFamily="34" charset="0"/>
              </a:rPr>
              <a:t>28</a:t>
            </a:r>
            <a:r>
              <a:rPr lang="en-GB" sz="1400" dirty="0">
                <a:latin typeface="Arial" panose="020B0604020202020204" pitchFamily="34" charset="0"/>
              </a:rPr>
              <a:t>, 100281. </a:t>
            </a:r>
            <a:r>
              <a:rPr lang="en-GB" sz="1400" dirty="0">
                <a:latin typeface="Arial" panose="020B0604020202020204" pitchFamily="34" charset="0"/>
                <a:hlinkClick r:id="rId7"/>
              </a:rPr>
              <a:t>https://doi.org/10.1016/j.edurev.2019.05.003</a:t>
            </a:r>
            <a:r>
              <a:rPr lang="de-DE" sz="1400" dirty="0">
                <a:latin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</a:endParaRPr>
          </a:p>
          <a:p>
            <a:pPr marL="355600" indent="-457200">
              <a:spcBef>
                <a:spcPct val="0"/>
              </a:spcBef>
              <a:buNone/>
              <a:defRPr/>
            </a:pP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6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Study Protocol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684213" y="1268413"/>
            <a:ext cx="8156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971600" y="2348880"/>
            <a:ext cx="65373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</a:rPr>
              <a:t>Discoverable</a:t>
            </a:r>
            <a:endParaRPr lang="de-DE" sz="24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</a:rPr>
              <a:t>Transparent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</a:rPr>
              <a:t>Replicable</a:t>
            </a:r>
            <a:endParaRPr lang="de-DE" sz="24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</a:rPr>
              <a:t>Reduce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research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bias</a:t>
            </a:r>
            <a:endParaRPr lang="de-DE" sz="24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</a:rPr>
              <a:t>Reduce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duplication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waste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</a:rPr>
              <a:t>resources</a:t>
            </a:r>
            <a:endParaRPr lang="de-DE" sz="24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7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2267744" y="138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Study Protocol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FCA0FF1-89B7-9F4D-8864-EA9B3206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82" y="1484784"/>
            <a:ext cx="8156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1809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6270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6270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6270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6270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Background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 typeface="Courier New" panose="02070309020205020404" pitchFamily="49" charset="0"/>
              <a:buChar char="o"/>
              <a:defRPr/>
            </a:pPr>
            <a:r>
              <a:rPr lang="de-DE" altLang="en-US" sz="2000" dirty="0" err="1">
                <a:latin typeface="Arial" panose="020B0604020202020204" pitchFamily="34" charset="0"/>
              </a:rPr>
              <a:t>Gives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context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and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provides</a:t>
            </a:r>
            <a:r>
              <a:rPr lang="de-DE" altLang="en-US" sz="2000" dirty="0">
                <a:latin typeface="Arial" panose="020B0604020202020204" pitchFamily="34" charset="0"/>
              </a:rPr>
              <a:t> a </a:t>
            </a:r>
            <a:r>
              <a:rPr lang="de-DE" altLang="en-US" sz="2000" dirty="0" err="1">
                <a:latin typeface="Arial" panose="020B0604020202020204" pitchFamily="34" charset="0"/>
              </a:rPr>
              <a:t>summary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smtClean="0">
                <a:latin typeface="Arial" panose="020B0604020202020204" pitchFamily="34" charset="0"/>
              </a:rPr>
              <a:t>PICO(TS).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Summary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existing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literature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Font typeface="Courier New" panose="02070309020205020404" pitchFamily="49" charset="0"/>
              <a:buChar char="o"/>
              <a:defRPr/>
            </a:pPr>
            <a:r>
              <a:rPr lang="de-DE" altLang="en-US" sz="2000" dirty="0" err="1">
                <a:latin typeface="Arial" panose="020B0604020202020204" pitchFamily="34" charset="0"/>
              </a:rPr>
              <a:t>Overview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literature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that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is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important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to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review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question</a:t>
            </a:r>
            <a:r>
              <a:rPr lang="de-DE" altLang="en-US" sz="20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 typeface="Courier New" panose="02070309020205020404" pitchFamily="49" charset="0"/>
              <a:buChar char="o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End </a:t>
            </a:r>
            <a:r>
              <a:rPr lang="de-DE" altLang="en-US" sz="2000" dirty="0" err="1">
                <a:latin typeface="Arial" panose="020B0604020202020204" pitchFamily="34" charset="0"/>
              </a:rPr>
              <a:t>with</a:t>
            </a:r>
            <a:r>
              <a:rPr lang="de-DE" altLang="en-US" sz="2000" dirty="0">
                <a:latin typeface="Arial" panose="020B0604020202020204" pitchFamily="34" charset="0"/>
              </a:rPr>
              <a:t> a rationale </a:t>
            </a:r>
            <a:r>
              <a:rPr lang="de-DE" altLang="en-US" sz="2000" dirty="0" err="1">
                <a:latin typeface="Arial" panose="020B0604020202020204" pitchFamily="34" charset="0"/>
              </a:rPr>
              <a:t>why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the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question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is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important</a:t>
            </a:r>
            <a:r>
              <a:rPr lang="de-DE" altLang="en-US" sz="20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Research </a:t>
            </a:r>
            <a:r>
              <a:rPr lang="de-DE" altLang="en-US" sz="2000" dirty="0" err="1">
                <a:latin typeface="Arial" panose="020B0604020202020204" pitchFamily="34" charset="0"/>
              </a:rPr>
              <a:t>question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and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aims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de-DE" altLang="en-US" sz="2000" dirty="0" err="1">
                <a:latin typeface="Arial" panose="020B0604020202020204" pitchFamily="34" charset="0"/>
              </a:rPr>
              <a:t>Methods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Font typeface="Courier New" panose="02070309020205020404" pitchFamily="49" charset="0"/>
              <a:buChar char="o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Search </a:t>
            </a:r>
            <a:r>
              <a:rPr lang="de-DE" altLang="en-US" sz="2000" dirty="0" err="1">
                <a:latin typeface="Arial" panose="020B0604020202020204" pitchFamily="34" charset="0"/>
              </a:rPr>
              <a:t>strategy</a:t>
            </a:r>
            <a:r>
              <a:rPr lang="de-DE" altLang="en-US" sz="2000" dirty="0">
                <a:latin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</a:rPr>
              <a:t>screening</a:t>
            </a:r>
            <a:r>
              <a:rPr lang="de-DE" altLang="en-US" sz="2000" dirty="0">
                <a:latin typeface="Arial" panose="020B0604020202020204" pitchFamily="34" charset="0"/>
              </a:rPr>
              <a:t> &amp; </a:t>
            </a:r>
            <a:r>
              <a:rPr lang="de-DE" altLang="en-US" sz="2000" dirty="0" err="1">
                <a:latin typeface="Arial" panose="020B0604020202020204" pitchFamily="34" charset="0"/>
              </a:rPr>
              <a:t>selecting</a:t>
            </a:r>
            <a:r>
              <a:rPr lang="de-DE" altLang="en-US" sz="2000" dirty="0">
                <a:latin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</a:rPr>
              <a:t>quality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assessment</a:t>
            </a:r>
            <a:r>
              <a:rPr lang="de-DE" altLang="en-US" sz="2000" dirty="0">
                <a:latin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</a:rPr>
              <a:t>data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extraction</a:t>
            </a:r>
            <a:r>
              <a:rPr lang="de-DE" altLang="en-US" sz="2000" dirty="0">
                <a:latin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</a:rPr>
              <a:t>data</a:t>
            </a:r>
            <a:r>
              <a:rPr lang="de-DE" altLang="en-US" sz="2000" dirty="0">
                <a:latin typeface="Arial" panose="020B0604020202020204" pitchFamily="34" charset="0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</a:rPr>
              <a:t>analysis</a:t>
            </a:r>
            <a:r>
              <a:rPr lang="de-DE" altLang="en-US" sz="20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de-DE" altLang="en-US" sz="2000" dirty="0">
                <a:latin typeface="Arial" panose="020B0604020202020204" pitchFamily="34" charset="0"/>
              </a:rPr>
              <a:t>Time </a:t>
            </a:r>
            <a:r>
              <a:rPr lang="de-DE" altLang="en-US" sz="2000" dirty="0" err="1">
                <a:latin typeface="Arial" panose="020B0604020202020204" pitchFamily="34" charset="0"/>
              </a:rPr>
              <a:t>frame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84138" indent="0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  <a:defRPr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8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763688" y="1387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latin typeface="Calibri"/>
                <a:cs typeface="+mn-cs"/>
              </a:rPr>
              <a:t>EPPI-Reviewer</a:t>
            </a:r>
            <a:r>
              <a:rPr lang="de-DE" sz="2800" b="1" dirty="0" smtClean="0">
                <a:latin typeface="Calibri"/>
                <a:cs typeface="+mn-cs"/>
              </a:rPr>
              <a:t>:</a:t>
            </a:r>
            <a:r>
              <a:rPr lang="en-GB" sz="2800" b="1" dirty="0" smtClean="0">
                <a:latin typeface="Calibri"/>
                <a:cs typeface="+mn-cs"/>
              </a:rPr>
              <a:t> What is it </a:t>
            </a:r>
            <a:r>
              <a:rPr lang="en-GB" sz="2800" b="1" i="1" dirty="0" smtClean="0">
                <a:latin typeface="Calibri"/>
                <a:cs typeface="+mn-cs"/>
              </a:rPr>
              <a:t>for</a:t>
            </a:r>
            <a:r>
              <a:rPr lang="en-GB" sz="2800" b="1" dirty="0" smtClean="0">
                <a:latin typeface="Calibri"/>
                <a:cs typeface="+mn-cs"/>
              </a:rPr>
              <a:t>?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39983" y="993457"/>
            <a:ext cx="86749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4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</a:rPr>
              <a:t>EPPI-Reviewer 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was created to support the </a:t>
            </a:r>
            <a:r>
              <a:rPr lang="en-US" sz="2200" dirty="0">
                <a:solidFill>
                  <a:srgbClr val="00B050"/>
                </a:solidFill>
                <a:latin typeface="Arial"/>
              </a:rPr>
              <a:t>methodological work 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conducted at the EPPI-Centre</a:t>
            </a: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defTabSz="685800">
              <a:spcAft>
                <a:spcPts val="400"/>
              </a:spcAft>
            </a:pPr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685800">
              <a:spcAft>
                <a:spcPts val="400"/>
              </a:spcAft>
            </a:pPr>
            <a:r>
              <a:rPr lang="en-US" sz="2200" dirty="0">
                <a:solidFill>
                  <a:srgbClr val="000000"/>
                </a:solidFill>
                <a:latin typeface="Arial"/>
              </a:rPr>
              <a:t>This makes it a Research Tool in </a:t>
            </a:r>
            <a:r>
              <a:rPr lang="en-US" sz="2200" dirty="0">
                <a:solidFill>
                  <a:srgbClr val="00B050"/>
                </a:solidFill>
                <a:latin typeface="Arial"/>
              </a:rPr>
              <a:t>two distinct senses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342900" indent="-342900" defTabSz="685800">
              <a:spcAft>
                <a:spcPts val="400"/>
              </a:spcAft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/>
              </a:rPr>
              <a:t>It </a:t>
            </a: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enables the production of a range of reviews and analyses (</a:t>
            </a:r>
            <a:r>
              <a:rPr lang="en-US" sz="2200" dirty="0" smtClean="0">
                <a:solidFill>
                  <a:srgbClr val="0070C0"/>
                </a:solidFill>
                <a:latin typeface="Arial"/>
              </a:rPr>
              <a:t>secondary </a:t>
            </a:r>
            <a:r>
              <a:rPr lang="en-US" sz="2200" dirty="0">
                <a:solidFill>
                  <a:srgbClr val="0070C0"/>
                </a:solidFill>
                <a:latin typeface="Arial"/>
              </a:rPr>
              <a:t>research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defTabSz="685800">
              <a:spcAft>
                <a:spcPts val="400"/>
              </a:spcAft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/>
              </a:rPr>
              <a:t>Supports the development of Evidence Synthesis methodologies (</a:t>
            </a:r>
            <a:r>
              <a:rPr lang="en-US" sz="2200" dirty="0">
                <a:solidFill>
                  <a:srgbClr val="0070C0"/>
                </a:solidFill>
                <a:latin typeface="Arial"/>
              </a:rPr>
              <a:t>research on research methods</a:t>
            </a: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defTabSz="685800">
              <a:spcAft>
                <a:spcPts val="400"/>
              </a:spcAft>
              <a:buAutoNum type="arabicPeriod"/>
            </a:pPr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685800">
              <a:spcAft>
                <a:spcPts val="12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</a:rPr>
              <a:t>EPPI-Reviewer</a:t>
            </a: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 helps by:</a:t>
            </a:r>
          </a:p>
          <a:p>
            <a:pPr marL="285750" indent="-285750" defTabSz="6858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keeping your review process explicit and replicable</a:t>
            </a:r>
          </a:p>
          <a:p>
            <a:pPr marL="285750" indent="-285750" defTabSz="6858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sz="2200" dirty="0" err="1">
                <a:solidFill>
                  <a:srgbClr val="000000"/>
                </a:solidFill>
                <a:latin typeface="Arial"/>
              </a:rPr>
              <a:t>enabling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you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defend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your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work</a:t>
            </a:r>
            <a:endParaRPr lang="de-DE" sz="2200" dirty="0">
              <a:solidFill>
                <a:srgbClr val="000000"/>
              </a:solidFill>
              <a:latin typeface="Arial"/>
            </a:endParaRPr>
          </a:p>
          <a:p>
            <a:pPr marL="285750" indent="-285750" defTabSz="6858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</a:rPr>
              <a:t>keeping your data in one place</a:t>
            </a:r>
            <a:endParaRPr lang="en-AU" sz="2200" dirty="0"/>
          </a:p>
          <a:p>
            <a:pPr marL="285750" indent="-285750" defTabSz="6858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sz="2200" dirty="0" err="1" smtClean="0">
                <a:solidFill>
                  <a:srgbClr val="000000"/>
                </a:solidFill>
                <a:latin typeface="Arial"/>
              </a:rPr>
              <a:t>allowing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Arial"/>
              </a:rPr>
              <a:t>updates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Arial"/>
              </a:rPr>
              <a:t>your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Arial"/>
              </a:rPr>
              <a:t>review</a:t>
            </a:r>
            <a:endParaRPr lang="en-US" sz="22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6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fld id="{11AE65EA-CD82-4A33-ADF1-472EA36BEE72}" type="slidenum">
              <a:rPr lang="en-AU" smtClean="0"/>
              <a:pPr/>
              <a:t>9</a:t>
            </a:fld>
            <a:endParaRPr lang="en-AU" dirty="0"/>
          </a:p>
        </p:txBody>
      </p:sp>
      <p:grpSp>
        <p:nvGrpSpPr>
          <p:cNvPr id="10" name="Group 4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9ED4BB5-6A84-BE4B-A21E-53CF5C6F4A2A}"/>
                </a:ext>
              </a:extLst>
            </p:cNvPr>
            <p:cNvGrpSpPr/>
            <p:nvPr/>
          </p:nvGrpSpPr>
          <p:grpSpPr>
            <a:xfrm>
              <a:off x="0" y="-1588"/>
              <a:ext cx="9144000" cy="741363"/>
              <a:chOff x="0" y="-1588"/>
              <a:chExt cx="9144000" cy="74136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F014BD8-349B-A245-B82D-321CD043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588"/>
                <a:ext cx="9144000" cy="741363"/>
              </a:xfrm>
              <a:custGeom>
                <a:avLst/>
                <a:gdLst>
                  <a:gd name="T0" fmla="*/ 0 w 1123"/>
                  <a:gd name="T1" fmla="*/ 0 h 90"/>
                  <a:gd name="T2" fmla="*/ 0 w 1123"/>
                  <a:gd name="T3" fmla="*/ 90 h 90"/>
                  <a:gd name="T4" fmla="*/ 957 w 1123"/>
                  <a:gd name="T5" fmla="*/ 90 h 90"/>
                  <a:gd name="T6" fmla="*/ 955 w 1123"/>
                  <a:gd name="T7" fmla="*/ 89 h 90"/>
                  <a:gd name="T8" fmla="*/ 949 w 1123"/>
                  <a:gd name="T9" fmla="*/ 73 h 90"/>
                  <a:gd name="T10" fmla="*/ 949 w 1123"/>
                  <a:gd name="T11" fmla="*/ 43 h 90"/>
                  <a:gd name="T12" fmla="*/ 966 w 1123"/>
                  <a:gd name="T13" fmla="*/ 43 h 90"/>
                  <a:gd name="T14" fmla="*/ 966 w 1123"/>
                  <a:gd name="T15" fmla="*/ 74 h 90"/>
                  <a:gd name="T16" fmla="*/ 967 w 1123"/>
                  <a:gd name="T17" fmla="*/ 80 h 90"/>
                  <a:gd name="T18" fmla="*/ 973 w 1123"/>
                  <a:gd name="T19" fmla="*/ 82 h 90"/>
                  <a:gd name="T20" fmla="*/ 978 w 1123"/>
                  <a:gd name="T21" fmla="*/ 80 h 90"/>
                  <a:gd name="T22" fmla="*/ 980 w 1123"/>
                  <a:gd name="T23" fmla="*/ 74 h 90"/>
                  <a:gd name="T24" fmla="*/ 980 w 1123"/>
                  <a:gd name="T25" fmla="*/ 43 h 90"/>
                  <a:gd name="T26" fmla="*/ 996 w 1123"/>
                  <a:gd name="T27" fmla="*/ 43 h 90"/>
                  <a:gd name="T28" fmla="*/ 996 w 1123"/>
                  <a:gd name="T29" fmla="*/ 70 h 90"/>
                  <a:gd name="T30" fmla="*/ 990 w 1123"/>
                  <a:gd name="T31" fmla="*/ 89 h 90"/>
                  <a:gd name="T32" fmla="*/ 988 w 1123"/>
                  <a:gd name="T33" fmla="*/ 90 h 90"/>
                  <a:gd name="T34" fmla="*/ 1012 w 1123"/>
                  <a:gd name="T35" fmla="*/ 90 h 90"/>
                  <a:gd name="T36" fmla="*/ 1002 w 1123"/>
                  <a:gd name="T37" fmla="*/ 68 h 90"/>
                  <a:gd name="T38" fmla="*/ 1028 w 1123"/>
                  <a:gd name="T39" fmla="*/ 41 h 90"/>
                  <a:gd name="T40" fmla="*/ 1048 w 1123"/>
                  <a:gd name="T41" fmla="*/ 49 h 90"/>
                  <a:gd name="T42" fmla="*/ 1052 w 1123"/>
                  <a:gd name="T43" fmla="*/ 55 h 90"/>
                  <a:gd name="T44" fmla="*/ 1039 w 1123"/>
                  <a:gd name="T45" fmla="*/ 62 h 90"/>
                  <a:gd name="T46" fmla="*/ 1028 w 1123"/>
                  <a:gd name="T47" fmla="*/ 53 h 90"/>
                  <a:gd name="T48" fmla="*/ 1022 w 1123"/>
                  <a:gd name="T49" fmla="*/ 56 h 90"/>
                  <a:gd name="T50" fmla="*/ 1018 w 1123"/>
                  <a:gd name="T51" fmla="*/ 67 h 90"/>
                  <a:gd name="T52" fmla="*/ 1028 w 1123"/>
                  <a:gd name="T53" fmla="*/ 82 h 90"/>
                  <a:gd name="T54" fmla="*/ 1039 w 1123"/>
                  <a:gd name="T55" fmla="*/ 74 h 90"/>
                  <a:gd name="T56" fmla="*/ 1052 w 1123"/>
                  <a:gd name="T57" fmla="*/ 80 h 90"/>
                  <a:gd name="T58" fmla="*/ 1047 w 1123"/>
                  <a:gd name="T59" fmla="*/ 87 h 90"/>
                  <a:gd name="T60" fmla="*/ 1044 w 1123"/>
                  <a:gd name="T61" fmla="*/ 90 h 90"/>
                  <a:gd name="T62" fmla="*/ 1059 w 1123"/>
                  <a:gd name="T63" fmla="*/ 90 h 90"/>
                  <a:gd name="T64" fmla="*/ 1059 w 1123"/>
                  <a:gd name="T65" fmla="*/ 43 h 90"/>
                  <a:gd name="T66" fmla="*/ 1075 w 1123"/>
                  <a:gd name="T67" fmla="*/ 43 h 90"/>
                  <a:gd name="T68" fmla="*/ 1075 w 1123"/>
                  <a:gd name="T69" fmla="*/ 80 h 90"/>
                  <a:gd name="T70" fmla="*/ 1096 w 1123"/>
                  <a:gd name="T71" fmla="*/ 80 h 90"/>
                  <a:gd name="T72" fmla="*/ 1096 w 1123"/>
                  <a:gd name="T73" fmla="*/ 90 h 90"/>
                  <a:gd name="T74" fmla="*/ 1123 w 1123"/>
                  <a:gd name="T75" fmla="*/ 90 h 90"/>
                  <a:gd name="T76" fmla="*/ 1123 w 1123"/>
                  <a:gd name="T77" fmla="*/ 0 h 90"/>
                  <a:gd name="T78" fmla="*/ 0 w 1123"/>
                  <a:gd name="T7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90">
                    <a:moveTo>
                      <a:pt x="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957" y="90"/>
                      <a:pt x="957" y="90"/>
                      <a:pt x="957" y="90"/>
                    </a:cubicBezTo>
                    <a:cubicBezTo>
                      <a:pt x="956" y="90"/>
                      <a:pt x="955" y="89"/>
                      <a:pt x="955" y="89"/>
                    </a:cubicBezTo>
                    <a:cubicBezTo>
                      <a:pt x="950" y="84"/>
                      <a:pt x="950" y="78"/>
                      <a:pt x="949" y="73"/>
                    </a:cubicBezTo>
                    <a:cubicBezTo>
                      <a:pt x="949" y="43"/>
                      <a:pt x="949" y="43"/>
                      <a:pt x="949" y="43"/>
                    </a:cubicBezTo>
                    <a:cubicBezTo>
                      <a:pt x="966" y="43"/>
                      <a:pt x="966" y="43"/>
                      <a:pt x="966" y="43"/>
                    </a:cubicBezTo>
                    <a:cubicBezTo>
                      <a:pt x="966" y="74"/>
                      <a:pt x="966" y="74"/>
                      <a:pt x="966" y="74"/>
                    </a:cubicBezTo>
                    <a:cubicBezTo>
                      <a:pt x="966" y="76"/>
                      <a:pt x="966" y="79"/>
                      <a:pt x="967" y="80"/>
                    </a:cubicBezTo>
                    <a:cubicBezTo>
                      <a:pt x="969" y="82"/>
                      <a:pt x="971" y="82"/>
                      <a:pt x="973" y="82"/>
                    </a:cubicBezTo>
                    <a:cubicBezTo>
                      <a:pt x="975" y="82"/>
                      <a:pt x="977" y="81"/>
                      <a:pt x="978" y="80"/>
                    </a:cubicBezTo>
                    <a:cubicBezTo>
                      <a:pt x="979" y="79"/>
                      <a:pt x="980" y="76"/>
                      <a:pt x="980" y="74"/>
                    </a:cubicBezTo>
                    <a:cubicBezTo>
                      <a:pt x="980" y="43"/>
                      <a:pt x="980" y="43"/>
                      <a:pt x="980" y="43"/>
                    </a:cubicBezTo>
                    <a:cubicBezTo>
                      <a:pt x="996" y="43"/>
                      <a:pt x="996" y="43"/>
                      <a:pt x="996" y="43"/>
                    </a:cubicBezTo>
                    <a:cubicBezTo>
                      <a:pt x="996" y="70"/>
                      <a:pt x="996" y="70"/>
                      <a:pt x="996" y="70"/>
                    </a:cubicBezTo>
                    <a:cubicBezTo>
                      <a:pt x="996" y="75"/>
                      <a:pt x="996" y="83"/>
                      <a:pt x="990" y="89"/>
                    </a:cubicBezTo>
                    <a:cubicBezTo>
                      <a:pt x="989" y="89"/>
                      <a:pt x="989" y="90"/>
                      <a:pt x="988" y="90"/>
                    </a:cubicBezTo>
                    <a:cubicBezTo>
                      <a:pt x="1012" y="90"/>
                      <a:pt x="1012" y="90"/>
                      <a:pt x="1012" y="90"/>
                    </a:cubicBezTo>
                    <a:cubicBezTo>
                      <a:pt x="1005" y="85"/>
                      <a:pt x="1002" y="76"/>
                      <a:pt x="1002" y="68"/>
                    </a:cubicBezTo>
                    <a:cubicBezTo>
                      <a:pt x="1002" y="55"/>
                      <a:pt x="1011" y="41"/>
                      <a:pt x="1028" y="41"/>
                    </a:cubicBezTo>
                    <a:cubicBezTo>
                      <a:pt x="1035" y="41"/>
                      <a:pt x="1043" y="44"/>
                      <a:pt x="1048" y="49"/>
                    </a:cubicBezTo>
                    <a:cubicBezTo>
                      <a:pt x="1050" y="51"/>
                      <a:pt x="1051" y="53"/>
                      <a:pt x="1052" y="55"/>
                    </a:cubicBezTo>
                    <a:cubicBezTo>
                      <a:pt x="1039" y="62"/>
                      <a:pt x="1039" y="62"/>
                      <a:pt x="1039" y="62"/>
                    </a:cubicBezTo>
                    <a:cubicBezTo>
                      <a:pt x="1038" y="59"/>
                      <a:pt x="1035" y="53"/>
                      <a:pt x="1028" y="53"/>
                    </a:cubicBezTo>
                    <a:cubicBezTo>
                      <a:pt x="1025" y="53"/>
                      <a:pt x="1023" y="55"/>
                      <a:pt x="1022" y="56"/>
                    </a:cubicBezTo>
                    <a:cubicBezTo>
                      <a:pt x="1018" y="60"/>
                      <a:pt x="1018" y="65"/>
                      <a:pt x="1018" y="67"/>
                    </a:cubicBezTo>
                    <a:cubicBezTo>
                      <a:pt x="1018" y="75"/>
                      <a:pt x="1021" y="82"/>
                      <a:pt x="1028" y="82"/>
                    </a:cubicBezTo>
                    <a:cubicBezTo>
                      <a:pt x="1036" y="82"/>
                      <a:pt x="1038" y="75"/>
                      <a:pt x="1039" y="74"/>
                    </a:cubicBezTo>
                    <a:cubicBezTo>
                      <a:pt x="1052" y="80"/>
                      <a:pt x="1052" y="80"/>
                      <a:pt x="1052" y="80"/>
                    </a:cubicBezTo>
                    <a:cubicBezTo>
                      <a:pt x="1051" y="83"/>
                      <a:pt x="1050" y="85"/>
                      <a:pt x="1047" y="87"/>
                    </a:cubicBezTo>
                    <a:cubicBezTo>
                      <a:pt x="1046" y="88"/>
                      <a:pt x="1045" y="89"/>
                      <a:pt x="1044" y="90"/>
                    </a:cubicBezTo>
                    <a:cubicBezTo>
                      <a:pt x="1059" y="90"/>
                      <a:pt x="1059" y="90"/>
                      <a:pt x="1059" y="90"/>
                    </a:cubicBezTo>
                    <a:cubicBezTo>
                      <a:pt x="1059" y="43"/>
                      <a:pt x="1059" y="43"/>
                      <a:pt x="1059" y="43"/>
                    </a:cubicBezTo>
                    <a:cubicBezTo>
                      <a:pt x="1075" y="43"/>
                      <a:pt x="1075" y="43"/>
                      <a:pt x="1075" y="43"/>
                    </a:cubicBezTo>
                    <a:cubicBezTo>
                      <a:pt x="1075" y="80"/>
                      <a:pt x="1075" y="80"/>
                      <a:pt x="1075" y="80"/>
                    </a:cubicBezTo>
                    <a:cubicBezTo>
                      <a:pt x="1096" y="80"/>
                      <a:pt x="1096" y="80"/>
                      <a:pt x="1096" y="80"/>
                    </a:cubicBezTo>
                    <a:cubicBezTo>
                      <a:pt x="1096" y="90"/>
                      <a:pt x="1096" y="90"/>
                      <a:pt x="1096" y="90"/>
                    </a:cubicBezTo>
                    <a:cubicBezTo>
                      <a:pt x="1123" y="90"/>
                      <a:pt x="1123" y="90"/>
                      <a:pt x="1123" y="90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1C553E36-DD31-004D-9F2D-7B8473161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24000" y="360000"/>
                <a:ext cx="147064" cy="172800"/>
              </a:xfrm>
              <a:prstGeom prst="rect">
                <a:avLst/>
              </a:prstGeom>
            </p:spPr>
          </p:pic>
        </p:grpSp>
        <p:grpSp>
          <p:nvGrpSpPr>
            <p:cNvPr id="12" name="Group 2"/>
            <p:cNvGrpSpPr/>
            <p:nvPr/>
          </p:nvGrpSpPr>
          <p:grpSpPr>
            <a:xfrm>
              <a:off x="139843" y="70069"/>
              <a:ext cx="1102605" cy="598048"/>
              <a:chOff x="604799" y="486772"/>
              <a:chExt cx="1223705" cy="663732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604799" y="486772"/>
                <a:ext cx="1223705" cy="66373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4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0" y="560797"/>
                <a:ext cx="1006774" cy="512823"/>
              </a:xfrm>
              <a:prstGeom prst="rect">
                <a:avLst/>
              </a:prstGeom>
            </p:spPr>
          </p:pic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82E7B74-52A8-3549-98BF-3A2731F93598}"/>
              </a:ext>
            </a:extLst>
          </p:cNvPr>
          <p:cNvSpPr txBox="1"/>
          <p:nvPr/>
        </p:nvSpPr>
        <p:spPr>
          <a:xfrm>
            <a:off x="1763688" y="1387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latin typeface="Calibri"/>
                <a:cs typeface="+mn-cs"/>
              </a:rPr>
              <a:t>EPPI-</a:t>
            </a:r>
            <a:r>
              <a:rPr lang="de-DE" sz="2800" b="1" dirty="0" err="1" smtClean="0">
                <a:latin typeface="Calibri"/>
                <a:cs typeface="+mn-cs"/>
              </a:rPr>
              <a:t>Reviewer</a:t>
            </a:r>
            <a:r>
              <a:rPr lang="de-DE" sz="2800" b="1" dirty="0" smtClean="0">
                <a:latin typeface="Calibri"/>
                <a:cs typeface="+mn-cs"/>
              </a:rPr>
              <a:t> Gateway</a:t>
            </a:r>
            <a:endParaRPr lang="en-US" sz="2800" b="1" dirty="0">
              <a:latin typeface="Calibri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95141" y="869190"/>
            <a:ext cx="3449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4"/>
              </a:rPr>
              <a:t>https://eppi.ioe.ac.uk/cms/er4</a:t>
            </a:r>
            <a:r>
              <a:rPr lang="en-GB" sz="2000" b="1" dirty="0"/>
              <a:t> </a:t>
            </a:r>
            <a:endParaRPr lang="en-AU" sz="2000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/>
          <a:stretch/>
        </p:blipFill>
        <p:spPr>
          <a:xfrm>
            <a:off x="139843" y="1484784"/>
            <a:ext cx="6120681" cy="469972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19226" y="1556792"/>
            <a:ext cx="25566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Access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latest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information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about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ER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features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Support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forums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User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manual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, FAQ</a:t>
            </a: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Instructional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videos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Export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RIS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facility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Access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ER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review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account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manager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163&quot;&gt;&lt;object type=&quot;3&quot; unique_id=&quot;26523&quot;&gt;&lt;property id=&quot;20148&quot; value=&quot;5&quot;/&gt;&lt;property id=&quot;20300&quot; value=&quot;Slide 1&quot;/&gt;&lt;property id=&quot;20307&quot; value=&quot;814&quot;/&gt;&lt;/object&gt;&lt;object type=&quot;3&quot; unique_id=&quot;27759&quot;&gt;&lt;property id=&quot;20148&quot; value=&quot;5&quot;/&gt;&lt;property id=&quot;20300&quot; value=&quot;Slide 8&quot;/&gt;&lt;property id=&quot;20307&quot; value=&quot;817&quot;/&gt;&lt;/object&gt;&lt;object type=&quot;3&quot; unique_id=&quot;28470&quot;&gt;&lt;property id=&quot;20148&quot; value=&quot;5&quot;/&gt;&lt;property id=&quot;20300&quot; value=&quot;Slide 9&quot;/&gt;&lt;property id=&quot;20307&quot; value=&quot;821&quot;/&gt;&lt;/object&gt;&lt;object type=&quot;3&quot; unique_id=&quot;30282&quot;&gt;&lt;property id=&quot;20148&quot; value=&quot;5&quot;/&gt;&lt;property id=&quot;20300&quot; value=&quot;Slide 11&quot;/&gt;&lt;property id=&quot;20307&quot; value=&quot;839&quot;/&gt;&lt;/object&gt;&lt;object type=&quot;3&quot; unique_id=&quot;33267&quot;&gt;&lt;property id=&quot;20148&quot; value=&quot;5&quot;/&gt;&lt;property id=&quot;20300&quot; value=&quot;Slide 40&quot;/&gt;&lt;property id=&quot;20307&quot; value=&quot;854&quot;/&gt;&lt;/object&gt;&lt;object type=&quot;3&quot; unique_id=&quot;33269&quot;&gt;&lt;property id=&quot;20148&quot; value=&quot;5&quot;/&gt;&lt;property id=&quot;20300&quot; value=&quot;Slide 19&quot;/&gt;&lt;property id=&quot;20307&quot; value=&quot;855&quot;/&gt;&lt;/object&gt;&lt;object type=&quot;3&quot; unique_id=&quot;38303&quot;&gt;&lt;property id=&quot;20148&quot; value=&quot;5&quot;/&gt;&lt;property id=&quot;20300&quot; value=&quot;Slide 23&quot;/&gt;&lt;property id=&quot;20307&quot; value=&quot;878&quot;/&gt;&lt;/object&gt;&lt;object type=&quot;3&quot; unique_id=&quot;38603&quot;&gt;&lt;property id=&quot;20148&quot; value=&quot;5&quot;/&gt;&lt;property id=&quot;20300&quot; value=&quot;Slide 50&quot;/&gt;&lt;property id=&quot;20307&quot; value=&quot;879&quot;/&gt;&lt;/object&gt;&lt;object type=&quot;3&quot; unique_id=&quot;39194&quot;&gt;&lt;property id=&quot;20148&quot; value=&quot;5&quot;/&gt;&lt;property id=&quot;20300&quot; value=&quot;Slide 31&quot;/&gt;&lt;property id=&quot;20307&quot; value=&quot;882&quot;/&gt;&lt;/object&gt;&lt;object type=&quot;3&quot; unique_id=&quot;39195&quot;&gt;&lt;property id=&quot;20148&quot; value=&quot;5&quot;/&gt;&lt;property id=&quot;20300&quot; value=&quot;Slide 32&quot;/&gt;&lt;property id=&quot;20307&quot; value=&quot;883&quot;/&gt;&lt;/object&gt;&lt;object type=&quot;3&quot; unique_id=&quot;40554&quot;&gt;&lt;property id=&quot;20148&quot; value=&quot;5&quot;/&gt;&lt;property id=&quot;20300&quot; value=&quot;Slide 33&quot;/&gt;&lt;property id=&quot;20307&quot; value=&quot;887&quot;/&gt;&lt;/object&gt;&lt;object type=&quot;3&quot; unique_id=&quot;41426&quot;&gt;&lt;property id=&quot;20148&quot; value=&quot;5&quot;/&gt;&lt;property id=&quot;20300&quot; value=&quot;Slide 45&quot;/&gt;&lt;property id=&quot;20307&quot; value=&quot;891&quot;/&gt;&lt;/object&gt;&lt;object type=&quot;3&quot; unique_id=&quot;41428&quot;&gt;&lt;property id=&quot;20148&quot; value=&quot;5&quot;/&gt;&lt;property id=&quot;20300&quot; value=&quot;Slide 35&quot;/&gt;&lt;property id=&quot;20307&quot; value=&quot;893&quot;/&gt;&lt;/object&gt;&lt;object type=&quot;3&quot; unique_id=&quot;41430&quot;&gt;&lt;property id=&quot;20148&quot; value=&quot;5&quot;/&gt;&lt;property id=&quot;20300&quot; value=&quot;Slide 46&quot;/&gt;&lt;property id=&quot;20307&quot; value=&quot;895&quot;/&gt;&lt;/object&gt;&lt;object type=&quot;3&quot; unique_id=&quot;42465&quot;&gt;&lt;property id=&quot;20148&quot; value=&quot;5&quot;/&gt;&lt;property id=&quot;20300&quot; value=&quot;Slide 2&quot;/&gt;&lt;property id=&quot;20307&quot; value=&quot;896&quot;/&gt;&lt;/object&gt;&lt;object type=&quot;3&quot; unique_id=&quot;43226&quot;&gt;&lt;property id=&quot;20148&quot; value=&quot;5&quot;/&gt;&lt;property id=&quot;20300&quot; value=&quot;Slide 36&quot;/&gt;&lt;property id=&quot;20307&quot; value=&quot;909&quot;/&gt;&lt;/object&gt;&lt;object type=&quot;3&quot; unique_id=&quot;44586&quot;&gt;&lt;property id=&quot;20148&quot; value=&quot;5&quot;/&gt;&lt;property id=&quot;20300&quot; value=&quot;Slide 42&quot;/&gt;&lt;property id=&quot;20307&quot; value=&quot;915&quot;/&gt;&lt;/object&gt;&lt;object type=&quot;3&quot; unique_id=&quot;46268&quot;&gt;&lt;property id=&quot;20148&quot; value=&quot;5&quot;/&gt;&lt;property id=&quot;20300&quot; value=&quot;Slide 53&quot;/&gt;&lt;property id=&quot;20307&quot; value=&quot;921&quot;/&gt;&lt;/object&gt;&lt;object type=&quot;3&quot; unique_id=&quot;50584&quot;&gt;&lt;property id=&quot;20148&quot; value=&quot;5&quot;/&gt;&lt;property id=&quot;20300&quot; value=&quot;Slide 51&quot;/&gt;&lt;property id=&quot;20307&quot; value=&quot;934&quot;/&gt;&lt;/object&gt;&lt;object type=&quot;3&quot; unique_id=&quot;58285&quot;&gt;&lt;property id=&quot;20148&quot; value=&quot;5&quot;/&gt;&lt;property id=&quot;20300&quot; value=&quot;Slide 3&quot;/&gt;&lt;property id=&quot;20307&quot; value=&quot;939&quot;/&gt;&lt;/object&gt;&lt;object type=&quot;3&quot; unique_id=&quot;58287&quot;&gt;&lt;property id=&quot;20148&quot; value=&quot;5&quot;/&gt;&lt;property id=&quot;20300&quot; value=&quot;Slide 4&quot;/&gt;&lt;property id=&quot;20307&quot; value=&quot;941&quot;/&gt;&lt;/object&gt;&lt;object type=&quot;3&quot; unique_id=&quot;58288&quot;&gt;&lt;property id=&quot;20148&quot; value=&quot;5&quot;/&gt;&lt;property id=&quot;20300&quot; value=&quot;Slide 5&quot;/&gt;&lt;property id=&quot;20307&quot; value=&quot;938&quot;/&gt;&lt;/object&gt;&lt;object type=&quot;3&quot; unique_id=&quot;58289&quot;&gt;&lt;property id=&quot;20148&quot; value=&quot;5&quot;/&gt;&lt;property id=&quot;20300&quot; value=&quot;Slide 22&quot;/&gt;&lt;property id=&quot;20307&quot; value=&quot;937&quot;/&gt;&lt;/object&gt;&lt;object type=&quot;3&quot; unique_id=&quot;58290&quot;&gt;&lt;property id=&quot;20148&quot; value=&quot;5&quot;/&gt;&lt;property id=&quot;20300&quot; value=&quot;Slide 10&quot;/&gt;&lt;property id=&quot;20307&quot; value=&quot;942&quot;/&gt;&lt;/object&gt;&lt;object type=&quot;3&quot; unique_id=&quot;58300&quot;&gt;&lt;property id=&quot;20148&quot; value=&quot;5&quot;/&gt;&lt;property id=&quot;20300&quot; value=&quot;Slide 20&quot;/&gt;&lt;property id=&quot;20307&quot; value=&quot;952&quot;/&gt;&lt;/object&gt;&lt;object type=&quot;3&quot; unique_id=&quot;58301&quot;&gt;&lt;property id=&quot;20148&quot; value=&quot;5&quot;/&gt;&lt;property id=&quot;20300&quot; value=&quot;Slide 21&quot;/&gt;&lt;property id=&quot;20307&quot; value=&quot;954&quot;/&gt;&lt;/object&gt;&lt;object type=&quot;3&quot; unique_id=&quot;59657&quot;&gt;&lt;property id=&quot;20148&quot; value=&quot;5&quot;/&gt;&lt;property id=&quot;20300&quot; value=&quot;Slide 27&quot;/&gt;&lt;property id=&quot;20307&quot; value=&quot;957&quot;/&gt;&lt;/object&gt;&lt;object type=&quot;3&quot; unique_id=&quot;59658&quot;&gt;&lt;property id=&quot;20148&quot; value=&quot;5&quot;/&gt;&lt;property id=&quot;20300&quot; value=&quot;Slide 25&quot;/&gt;&lt;property id=&quot;20307&quot; value=&quot;958&quot;/&gt;&lt;/object&gt;&lt;object type=&quot;3&quot; unique_id=&quot;59659&quot;&gt;&lt;property id=&quot;20148&quot; value=&quot;5&quot;/&gt;&lt;property id=&quot;20300&quot; value=&quot;Slide 26&quot;/&gt;&lt;property id=&quot;20307&quot; value=&quot;959&quot;/&gt;&lt;/object&gt;&lt;object type=&quot;3&quot; unique_id=&quot;59660&quot;&gt;&lt;property id=&quot;20148&quot; value=&quot;5&quot;/&gt;&lt;property id=&quot;20300&quot; value=&quot;Slide 28&quot;/&gt;&lt;property id=&quot;20307&quot; value=&quot;960&quot;/&gt;&lt;/object&gt;&lt;object type=&quot;3&quot; unique_id=&quot;60093&quot;&gt;&lt;property id=&quot;20148&quot; value=&quot;5&quot;/&gt;&lt;property id=&quot;20300&quot; value=&quot;Slide 30&quot;/&gt;&lt;property id=&quot;20307&quot; value=&quot;962&quot;/&gt;&lt;/object&gt;&lt;object type=&quot;3&quot; unique_id=&quot;60094&quot;&gt;&lt;property id=&quot;20148&quot; value=&quot;5&quot;/&gt;&lt;property id=&quot;20300&quot; value=&quot;Slide 37&quot;/&gt;&lt;property id=&quot;20307&quot; value=&quot;963&quot;/&gt;&lt;/object&gt;&lt;object type=&quot;3&quot; unique_id=&quot;60731&quot;&gt;&lt;property id=&quot;20148&quot; value=&quot;5&quot;/&gt;&lt;property id=&quot;20300&quot; value=&quot;Slide 43&quot;/&gt;&lt;property id=&quot;20307&quot; value=&quot;964&quot;/&gt;&lt;/object&gt;&lt;object type=&quot;3&quot; unique_id=&quot;60735&quot;&gt;&lt;property id=&quot;20148&quot; value=&quot;5&quot;/&gt;&lt;property id=&quot;20300&quot; value=&quot;Slide 52&quot;/&gt;&lt;property id=&quot;20307&quot; value=&quot;968&quot;/&gt;&lt;/object&gt;&lt;object type=&quot;3&quot; unique_id=&quot;61287&quot;&gt;&lt;property id=&quot;20148&quot; value=&quot;5&quot;/&gt;&lt;property id=&quot;20300&quot; value=&quot;Slide 47&quot;/&gt;&lt;property id=&quot;20307&quot; value=&quot;971&quot;/&gt;&lt;/object&gt;&lt;object type=&quot;3&quot; unique_id=&quot;61288&quot;&gt;&lt;property id=&quot;20148&quot; value=&quot;5&quot;/&gt;&lt;property id=&quot;20300&quot; value=&quot;Slide 48&quot;/&gt;&lt;property id=&quot;20307&quot; value=&quot;972&quot;/&gt;&lt;/object&gt;&lt;object type=&quot;3&quot; unique_id=&quot;61289&quot;&gt;&lt;property id=&quot;20148&quot; value=&quot;5&quot;/&gt;&lt;property id=&quot;20300&quot; value=&quot;Slide 49&quot;/&gt;&lt;property id=&quot;20307&quot; value=&quot;973&quot;/&gt;&lt;/object&gt;&lt;object type=&quot;3&quot; unique_id=&quot;63217&quot;&gt;&lt;property id=&quot;20148&quot; value=&quot;5&quot;/&gt;&lt;property id=&quot;20300&quot; value=&quot;Slide 6&quot;/&gt;&lt;property id=&quot;20307&quot; value=&quot;974&quot;/&gt;&lt;/object&gt;&lt;object type=&quot;3&quot; unique_id=&quot;63218&quot;&gt;&lt;property id=&quot;20148&quot; value=&quot;5&quot;/&gt;&lt;property id=&quot;20300&quot; value=&quot;Slide 7&quot;/&gt;&lt;property id=&quot;20307&quot; value=&quot;975&quot;/&gt;&lt;/object&gt;&lt;object type=&quot;3&quot; unique_id=&quot;64137&quot;&gt;&lt;property id=&quot;20148&quot; value=&quot;5&quot;/&gt;&lt;property id=&quot;20300&quot; value=&quot;Slide 54&quot;/&gt;&lt;property id=&quot;20307&quot; value=&quot;992&quot;/&gt;&lt;/object&gt;&lt;object type=&quot;3&quot; unique_id=&quot;67366&quot;&gt;&lt;property id=&quot;20148&quot; value=&quot;5&quot;/&gt;&lt;property id=&quot;20300&quot; value=&quot;Slide 24&quot;/&gt;&lt;property id=&quot;20307&quot; value=&quot;993&quot;/&gt;&lt;/object&gt;&lt;object type=&quot;3&quot; unique_id=&quot;67367&quot;&gt;&lt;property id=&quot;20148&quot; value=&quot;5&quot;/&gt;&lt;property id=&quot;20300&quot; value=&quot;Slide 29&quot;/&gt;&lt;property id=&quot;20307&quot; value=&quot;995&quot;/&gt;&lt;/object&gt;&lt;object type=&quot;3&quot; unique_id=&quot;67368&quot;&gt;&lt;property id=&quot;20148&quot; value=&quot;5&quot;/&gt;&lt;property id=&quot;20300&quot; value=&quot;Slide 34&quot;/&gt;&lt;property id=&quot;20307&quot; value=&quot;994&quot;/&gt;&lt;/object&gt;&lt;object type=&quot;3&quot; unique_id=&quot;67369&quot;&gt;&lt;property id=&quot;20148&quot; value=&quot;5&quot;/&gt;&lt;property id=&quot;20300&quot; value=&quot;Slide 38&quot;/&gt;&lt;property id=&quot;20307&quot; value=&quot;996&quot;/&gt;&lt;/object&gt;&lt;object type=&quot;3&quot; unique_id=&quot;67370&quot;&gt;&lt;property id=&quot;20148&quot; value=&quot;5&quot;/&gt;&lt;property id=&quot;20300&quot; value=&quot;Slide 39&quot;/&gt;&lt;property id=&quot;20307&quot; value=&quot;997&quot;/&gt;&lt;/object&gt;&lt;object type=&quot;3&quot; unique_id=&quot;67371&quot;&gt;&lt;property id=&quot;20148&quot; value=&quot;5&quot;/&gt;&lt;property id=&quot;20300&quot; value=&quot;Slide 41&quot;/&gt;&lt;property id=&quot;20307&quot; value=&quot;998&quot;/&gt;&lt;/object&gt;&lt;object type=&quot;3&quot; unique_id=&quot;67372&quot;&gt;&lt;property id=&quot;20148&quot; value=&quot;5&quot;/&gt;&lt;property id=&quot;20300&quot; value=&quot;Slide 44&quot;/&gt;&lt;property id=&quot;20307&quot; value=&quot;999&quot;/&gt;&lt;/object&gt;&lt;object type=&quot;3&quot; unique_id=&quot;81243&quot;&gt;&lt;property id=&quot;20148&quot; value=&quot;5&quot;/&gt;&lt;property id=&quot;20300&quot; value=&quot;Slide 12&quot;/&gt;&lt;property id=&quot;20307&quot; value=&quot;1000&quot;/&gt;&lt;/object&gt;&lt;object type=&quot;3&quot; unique_id=&quot;81244&quot;&gt;&lt;property id=&quot;20148&quot; value=&quot;5&quot;/&gt;&lt;property id=&quot;20300&quot; value=&quot;Slide 13&quot;/&gt;&lt;property id=&quot;20307&quot; value=&quot;1001&quot;/&gt;&lt;/object&gt;&lt;object type=&quot;3&quot; unique_id=&quot;81245&quot;&gt;&lt;property id=&quot;20148&quot; value=&quot;5&quot;/&gt;&lt;property id=&quot;20300&quot; value=&quot;Slide 14&quot;/&gt;&lt;property id=&quot;20307&quot; value=&quot;1002&quot;/&gt;&lt;/object&gt;&lt;object type=&quot;3&quot; unique_id=&quot;81246&quot;&gt;&lt;property id=&quot;20148&quot; value=&quot;5&quot;/&gt;&lt;property id=&quot;20300&quot; value=&quot;Slide 15&quot;/&gt;&lt;property id=&quot;20307&quot; value=&quot;1003&quot;/&gt;&lt;/object&gt;&lt;object type=&quot;3&quot; unique_id=&quot;81247&quot;&gt;&lt;property id=&quot;20148&quot; value=&quot;5&quot;/&gt;&lt;property id=&quot;20300&quot; value=&quot;Slide 16&quot;/&gt;&lt;property id=&quot;20307&quot; value=&quot;1004&quot;/&gt;&lt;/object&gt;&lt;object type=&quot;3&quot; unique_id=&quot;81248&quot;&gt;&lt;property id=&quot;20148&quot; value=&quot;5&quot;/&gt;&lt;property id=&quot;20300&quot; value=&quot;Slide 17&quot;/&gt;&lt;property id=&quot;20307&quot; value=&quot;1005&quot;/&gt;&lt;/object&gt;&lt;object type=&quot;3&quot; unique_id=&quot;81249&quot;&gt;&lt;property id=&quot;20148&quot; value=&quot;5&quot;/&gt;&lt;property id=&quot;20300&quot; value=&quot;Slide 18&quot;/&gt;&lt;property id=&quot;20307&quot; value=&quot;1006&quot;/&gt;&lt;/object&gt;&lt;/object&gt;&lt;object type=&quot;8&quot; unique_id=&quot;112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26007C89AF54EB85A3AC44072E87B" ma:contentTypeVersion="8" ma:contentTypeDescription="Create a new document." ma:contentTypeScope="" ma:versionID="c3b84f1226d51557156e54d736399ace">
  <xsd:schema xmlns:xsd="http://www.w3.org/2001/XMLSchema" xmlns:xs="http://www.w3.org/2001/XMLSchema" xmlns:p="http://schemas.microsoft.com/office/2006/metadata/properties" xmlns:ns2="806eb027-6e87-4c07-848f-25b637f02f38" targetNamespace="http://schemas.microsoft.com/office/2006/metadata/properties" ma:root="true" ma:fieldsID="d2eec3300131f7588de48beff5d81af8" ns2:_="">
    <xsd:import namespace="806eb027-6e87-4c07-848f-25b637f02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b027-6e87-4c07-848f-25b637f02f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B34497-38B6-49EB-9125-CD9EF7D38DBB}"/>
</file>

<file path=customXml/itemProps2.xml><?xml version="1.0" encoding="utf-8"?>
<ds:datastoreItem xmlns:ds="http://schemas.openxmlformats.org/officeDocument/2006/customXml" ds:itemID="{502E7D34-5DE6-47C4-9612-32E888D4A4AA}"/>
</file>

<file path=customXml/itemProps3.xml><?xml version="1.0" encoding="utf-8"?>
<ds:datastoreItem xmlns:ds="http://schemas.openxmlformats.org/officeDocument/2006/customXml" ds:itemID="{2F6F1F6A-136B-4B82-87DD-86B7F3533D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3326</Words>
  <Application>Microsoft Office PowerPoint</Application>
  <PresentationFormat>Bildschirmpräsentation (4:3)</PresentationFormat>
  <Paragraphs>472</Paragraphs>
  <Slides>54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Courier New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Oldenburg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Per Ruppel</dc:creator>
  <cp:lastModifiedBy>Melissa Bond</cp:lastModifiedBy>
  <cp:revision>595</cp:revision>
  <cp:lastPrinted>2018-03-16T10:58:45Z</cp:lastPrinted>
  <dcterms:created xsi:type="dcterms:W3CDTF">2016-05-17T15:08:22Z</dcterms:created>
  <dcterms:modified xsi:type="dcterms:W3CDTF">2020-09-07T08:27:04Z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0x01010044726007C89AF54EB85A3AC44072E87B</vt:lpwstr>
  </property>
</Properties>
</file>